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31"/>
  </p:notesMasterIdLst>
  <p:sldIdLst>
    <p:sldId id="1743" r:id="rId2"/>
    <p:sldId id="1682" r:id="rId3"/>
    <p:sldId id="1744" r:id="rId4"/>
    <p:sldId id="1745" r:id="rId5"/>
    <p:sldId id="1674" r:id="rId6"/>
    <p:sldId id="1737" r:id="rId7"/>
    <p:sldId id="1738" r:id="rId8"/>
    <p:sldId id="1739" r:id="rId9"/>
    <p:sldId id="1740" r:id="rId10"/>
    <p:sldId id="1717" r:id="rId11"/>
    <p:sldId id="1733" r:id="rId12"/>
    <p:sldId id="1760" r:id="rId13"/>
    <p:sldId id="1752" r:id="rId14"/>
    <p:sldId id="1734" r:id="rId15"/>
    <p:sldId id="1749" r:id="rId16"/>
    <p:sldId id="1795" r:id="rId17"/>
    <p:sldId id="1792" r:id="rId18"/>
    <p:sldId id="1797" r:id="rId19"/>
    <p:sldId id="1793" r:id="rId20"/>
    <p:sldId id="1800" r:id="rId21"/>
    <p:sldId id="1789" r:id="rId22"/>
    <p:sldId id="1801" r:id="rId23"/>
    <p:sldId id="1802" r:id="rId24"/>
    <p:sldId id="1780" r:id="rId25"/>
    <p:sldId id="1669" r:id="rId26"/>
    <p:sldId id="1787" r:id="rId27"/>
    <p:sldId id="1690" r:id="rId28"/>
    <p:sldId id="1671" r:id="rId29"/>
    <p:sldId id="169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derik Baumgarten" initials="FB" lastIdx="2" clrIdx="0">
    <p:extLst>
      <p:ext uri="{19B8F6BF-5375-455C-9EA6-DF929625EA0E}">
        <p15:presenceInfo xmlns:p15="http://schemas.microsoft.com/office/powerpoint/2012/main" userId="S::frederik.baumgarten@wsl.ch::2a3f1f0b-2250-41d4-8295-4612ca601a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3"/>
    <p:restoredTop sz="83660"/>
  </p:normalViewPr>
  <p:slideViewPr>
    <p:cSldViewPr snapToGrid="0" snapToObjects="1">
      <p:cViewPr>
        <p:scale>
          <a:sx n="80" d="100"/>
          <a:sy n="80" d="100"/>
        </p:scale>
        <p:origin x="3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00685-668B-8346-A47B-61225C444D7F}" type="datetimeFigureOut">
              <a:rPr lang="de-DE" smtClean="0"/>
              <a:t>06.08.24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86843-6534-1942-AAC1-4D9C259986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0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my name is xx. I present you some first results and a conceptual framework of my postdoc at UBC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33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which traits are involved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85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Check different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species</a:t>
            </a:r>
            <a:r>
              <a:rPr lang="de-DE" dirty="0"/>
              <a:t> all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families</a:t>
            </a:r>
            <a:endParaRPr lang="de-DE" dirty="0"/>
          </a:p>
          <a:p>
            <a:endParaRPr lang="de-DE" dirty="0"/>
          </a:p>
          <a:p>
            <a:r>
              <a:rPr lang="de-DE" dirty="0"/>
              <a:t>Average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greenhouse</a:t>
            </a:r>
            <a:r>
              <a:rPr lang="de-DE" dirty="0"/>
              <a:t> </a:t>
            </a:r>
            <a:r>
              <a:rPr lang="de-DE" dirty="0" err="1"/>
              <a:t>site</a:t>
            </a:r>
            <a:endParaRPr lang="de-DE" dirty="0"/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</a:t>
            </a:r>
            <a:r>
              <a:rPr lang="de-DE" dirty="0" err="1"/>
              <a:t>timings</a:t>
            </a:r>
            <a:r>
              <a:rPr lang="de-DE" dirty="0"/>
              <a:t>.</a:t>
            </a:r>
          </a:p>
          <a:p>
            <a:r>
              <a:rPr lang="de-DE" dirty="0" err="1"/>
              <a:t>Drought</a:t>
            </a:r>
            <a:r>
              <a:rPr lang="de-DE" dirty="0"/>
              <a:t> and </a:t>
            </a:r>
            <a:r>
              <a:rPr lang="de-DE" dirty="0" err="1"/>
              <a:t>defoliation</a:t>
            </a:r>
            <a:r>
              <a:rPr lang="de-DE" dirty="0"/>
              <a:t>. Here I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drought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63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453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18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a </a:t>
            </a:r>
            <a:r>
              <a:rPr lang="de-DE" dirty="0" err="1"/>
              <a:t>polytunnel</a:t>
            </a:r>
            <a:r>
              <a:rPr lang="de-DE" dirty="0"/>
              <a:t> fully </a:t>
            </a:r>
            <a:r>
              <a:rPr lang="de-DE" dirty="0" err="1"/>
              <a:t>irrigated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,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chamber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symptoms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dessication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585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still not sure what would be the best way to </a:t>
            </a:r>
            <a:r>
              <a:rPr lang="en-US" dirty="0" err="1"/>
              <a:t>analyse</a:t>
            </a:r>
            <a:r>
              <a:rPr lang="en-US" dirty="0"/>
              <a:t>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172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Diverse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steming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families</a:t>
            </a:r>
            <a:r>
              <a:rPr lang="de-DE" dirty="0"/>
              <a:t>.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trait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689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appears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: </a:t>
            </a:r>
            <a:r>
              <a:rPr lang="de-DE" dirty="0" err="1"/>
              <a:t>Either</a:t>
            </a:r>
            <a:r>
              <a:rPr lang="de-DE" dirty="0"/>
              <a:t> a </a:t>
            </a:r>
            <a:r>
              <a:rPr lang="de-DE" dirty="0" err="1"/>
              <a:t>species</a:t>
            </a:r>
            <a:r>
              <a:rPr lang="de-DE" dirty="0"/>
              <a:t> was </a:t>
            </a:r>
            <a:r>
              <a:rPr lang="de-DE" dirty="0" err="1"/>
              <a:t>barely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at all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was </a:t>
            </a:r>
            <a:r>
              <a:rPr lang="de-DE" dirty="0" err="1"/>
              <a:t>increasingly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timing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exemplified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, but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27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300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species wins?</a:t>
            </a:r>
          </a:p>
          <a:p>
            <a:r>
              <a:rPr lang="en-US" dirty="0"/>
              <a:t>Could be linked to this trait?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94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start with a story that inspired this project. I love public transport. This was on a trip in Bolivia and it illustrates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19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Perhaps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258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Aim:</a:t>
            </a:r>
          </a:p>
          <a:p>
            <a:r>
              <a:rPr lang="en-US" dirty="0"/>
              <a:t>Good to connect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623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0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timepoint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PP</a:t>
            </a:r>
          </a:p>
          <a:p>
            <a:r>
              <a:rPr lang="de-DE" dirty="0"/>
              <a:t>But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2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rahter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phenological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seson</a:t>
            </a:r>
            <a:r>
              <a:rPr lang="de-DE" dirty="0"/>
              <a:t> a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undergoes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These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also in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surely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species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Endodormancy</a:t>
            </a:r>
            <a:r>
              <a:rPr lang="de-DE" dirty="0"/>
              <a:t>, </a:t>
            </a:r>
            <a:r>
              <a:rPr lang="de-DE" dirty="0" err="1"/>
              <a:t>Photoperiod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Forcing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-out</a:t>
            </a:r>
          </a:p>
          <a:p>
            <a:endParaRPr lang="de-DE" dirty="0"/>
          </a:p>
          <a:p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(</a:t>
            </a:r>
            <a:r>
              <a:rPr lang="de-DE" dirty="0" err="1"/>
              <a:t>Chilling</a:t>
            </a:r>
            <a:r>
              <a:rPr lang="de-DE" dirty="0"/>
              <a:t>)</a:t>
            </a:r>
          </a:p>
          <a:p>
            <a:r>
              <a:rPr lang="de-DE" dirty="0"/>
              <a:t>Warm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Forcing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369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timepoint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PP</a:t>
            </a:r>
          </a:p>
          <a:p>
            <a:r>
              <a:rPr lang="de-DE" dirty="0"/>
              <a:t>But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2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rahter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phenological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seson</a:t>
            </a:r>
            <a:r>
              <a:rPr lang="de-DE" dirty="0"/>
              <a:t> a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undergoes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These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also in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surely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species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Endodormancy</a:t>
            </a:r>
            <a:r>
              <a:rPr lang="de-DE" dirty="0"/>
              <a:t>, </a:t>
            </a:r>
            <a:r>
              <a:rPr lang="de-DE" dirty="0" err="1"/>
              <a:t>Photoperiod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Forcing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-out</a:t>
            </a:r>
          </a:p>
          <a:p>
            <a:endParaRPr lang="de-DE" dirty="0"/>
          </a:p>
          <a:p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(</a:t>
            </a:r>
            <a:r>
              <a:rPr lang="de-DE" dirty="0" err="1"/>
              <a:t>Chilling</a:t>
            </a:r>
            <a:r>
              <a:rPr lang="de-DE" dirty="0"/>
              <a:t>)</a:t>
            </a:r>
          </a:p>
          <a:p>
            <a:r>
              <a:rPr lang="de-DE" dirty="0"/>
              <a:t>Warm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Forcing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32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822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systems are very effective and successfully transport people. So even if you see some repair here, we actually managed to get there!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39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 stops at different </a:t>
            </a:r>
            <a:r>
              <a:rPr lang="en-US" dirty="0" err="1"/>
              <a:t>pheno</a:t>
            </a:r>
            <a:r>
              <a:rPr lang="en-US" dirty="0"/>
              <a:t> stages and we can formulate the following hypothesis.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33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Imagine a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opportunity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environmental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favourable</a:t>
            </a:r>
            <a:r>
              <a:rPr lang="de-DE" dirty="0"/>
              <a:t>. Due </a:t>
            </a:r>
            <a:r>
              <a:rPr lang="de-DE" dirty="0" err="1"/>
              <a:t>to</a:t>
            </a:r>
            <a:r>
              <a:rPr lang="de-DE" dirty="0"/>
              <a:t> internal </a:t>
            </a:r>
            <a:r>
              <a:rPr lang="de-DE" dirty="0" err="1"/>
              <a:t>constraints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happen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time, e.g. switch in </a:t>
            </a:r>
            <a:r>
              <a:rPr lang="de-DE" dirty="0" err="1"/>
              <a:t>ressource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reproduction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854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a stress </a:t>
            </a:r>
            <a:r>
              <a:rPr lang="de-DE" dirty="0" err="1"/>
              <a:t>occurs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possible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449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166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2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246339-8D09-AF48-8FFD-0BFEE9280333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EB5BF3C6-5E68-364D-BA5F-2AB48A998899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3">
            <a:extLst>
              <a:ext uri="{FF2B5EF4-FFF2-40B4-BE49-F238E27FC236}">
                <a16:creationId xmlns:a16="http://schemas.microsoft.com/office/drawing/2014/main" id="{C7FA27D8-0A57-9D46-84FE-0D748082C28B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9645B5-C17A-B345-99DC-B852AD771B2F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small" baseline="0" dirty="0">
              <a:solidFill>
                <a:srgbClr val="F4FAE9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4C4B21-34DB-9643-83B8-6F5249B7E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9957" y="5881673"/>
            <a:ext cx="749529" cy="7495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8E35537-AA94-B04B-BBEF-57F41BA7B6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0750" y="5990322"/>
            <a:ext cx="2543175" cy="64088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C562EF2-2C5C-7048-AB49-52A31DBF971C}"/>
              </a:ext>
            </a:extLst>
          </p:cNvPr>
          <p:cNvSpPr/>
          <p:nvPr userDrawn="1"/>
        </p:nvSpPr>
        <p:spPr>
          <a:xfrm>
            <a:off x="9608343" y="6169537"/>
            <a:ext cx="252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kern="1200" baseline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Eidg</a:t>
            </a: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 Forschungsanstalt WSL </a:t>
            </a:r>
            <a:b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Swiss Federal Research Institute WSL </a:t>
            </a:r>
          </a:p>
        </p:txBody>
      </p:sp>
    </p:spTree>
    <p:extLst>
      <p:ext uri="{BB962C8B-B14F-4D97-AF65-F5344CB8AC3E}">
        <p14:creationId xmlns:p14="http://schemas.microsoft.com/office/powerpoint/2010/main" val="26492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246339-8D09-AF48-8FFD-0BFEE9280333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EB5BF3C6-5E68-364D-BA5F-2AB48A998899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3">
            <a:extLst>
              <a:ext uri="{FF2B5EF4-FFF2-40B4-BE49-F238E27FC236}">
                <a16:creationId xmlns:a16="http://schemas.microsoft.com/office/drawing/2014/main" id="{C7FA27D8-0A57-9D46-84FE-0D748082C28B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9645B5-C17A-B345-99DC-B852AD771B2F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small" baseline="0" dirty="0">
              <a:solidFill>
                <a:srgbClr val="F4FA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3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246339-8D09-AF48-8FFD-0BFEE9280333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EB5BF3C6-5E68-364D-BA5F-2AB48A998899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3">
            <a:extLst>
              <a:ext uri="{FF2B5EF4-FFF2-40B4-BE49-F238E27FC236}">
                <a16:creationId xmlns:a16="http://schemas.microsoft.com/office/drawing/2014/main" id="{C7FA27D8-0A57-9D46-84FE-0D748082C28B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9645B5-C17A-B345-99DC-B852AD771B2F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small" baseline="0" dirty="0">
                <a:solidFill>
                  <a:srgbClr val="F4FAE9"/>
                </a:solidFill>
              </a:rPr>
              <a:t>1 Chilled to be forced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4C4B21-34DB-9643-83B8-6F5249B7E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9957" y="5881673"/>
            <a:ext cx="749529" cy="7495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8E35537-AA94-B04B-BBEF-57F41BA7B6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0750" y="5990322"/>
            <a:ext cx="2543175" cy="64088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C562EF2-2C5C-7048-AB49-52A31DBF971C}"/>
              </a:ext>
            </a:extLst>
          </p:cNvPr>
          <p:cNvSpPr/>
          <p:nvPr userDrawn="1"/>
        </p:nvSpPr>
        <p:spPr>
          <a:xfrm>
            <a:off x="9608343" y="6169537"/>
            <a:ext cx="252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kern="1200" baseline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Eidg</a:t>
            </a: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 Forschungsanstalt WSL </a:t>
            </a:r>
            <a:b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Swiss Federal Research Institute WSL </a:t>
            </a:r>
          </a:p>
        </p:txBody>
      </p:sp>
    </p:spTree>
    <p:extLst>
      <p:ext uri="{BB962C8B-B14F-4D97-AF65-F5344CB8AC3E}">
        <p14:creationId xmlns:p14="http://schemas.microsoft.com/office/powerpoint/2010/main" val="314171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0" y="2212873"/>
            <a:ext cx="8596668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BB7371-BB96-C64C-9FA6-47DD87CF5645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Isosceles Triangle 23">
            <a:extLst>
              <a:ext uri="{FF2B5EF4-FFF2-40B4-BE49-F238E27FC236}">
                <a16:creationId xmlns:a16="http://schemas.microsoft.com/office/drawing/2014/main" id="{F44603C3-C82A-B04C-A8A1-4E74D559A660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23">
            <a:extLst>
              <a:ext uri="{FF2B5EF4-FFF2-40B4-BE49-F238E27FC236}">
                <a16:creationId xmlns:a16="http://schemas.microsoft.com/office/drawing/2014/main" id="{B8584E19-F4EF-A24E-BEE8-C2A2052F6706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617887-DA93-E640-BC81-DAF3261083E2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small" baseline="0" dirty="0">
                <a:solidFill>
                  <a:srgbClr val="F4FAE9"/>
                </a:solidFill>
              </a:rPr>
              <a:t>2 Chilled to be forced</a:t>
            </a:r>
          </a:p>
        </p:txBody>
      </p:sp>
    </p:spTree>
    <p:extLst>
      <p:ext uri="{BB962C8B-B14F-4D97-AF65-F5344CB8AC3E}">
        <p14:creationId xmlns:p14="http://schemas.microsoft.com/office/powerpoint/2010/main" val="211211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plic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15D9FA-E551-974D-AD34-1F451A7DCC9D}"/>
              </a:ext>
            </a:extLst>
          </p:cNvPr>
          <p:cNvSpPr/>
          <p:nvPr userDrawn="1"/>
        </p:nvSpPr>
        <p:spPr>
          <a:xfrm>
            <a:off x="10227171" y="4536723"/>
            <a:ext cx="1964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treatments = </a:t>
            </a:r>
            <a:endParaRPr lang="de-CH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replicates 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species = </a:t>
            </a:r>
            <a:endParaRPr lang="de-DE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F31681-F3D1-B246-BB70-5F28D7019397}"/>
              </a:ext>
            </a:extLst>
          </p:cNvPr>
          <p:cNvSpPr txBox="1"/>
          <p:nvPr userDrawn="1"/>
        </p:nvSpPr>
        <p:spPr>
          <a:xfrm>
            <a:off x="10227171" y="5924707"/>
            <a:ext cx="165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n</a:t>
            </a:r>
            <a:r>
              <a:rPr lang="de-DE" sz="2800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3086609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replic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15D9FA-E551-974D-AD34-1F451A7DCC9D}"/>
              </a:ext>
            </a:extLst>
          </p:cNvPr>
          <p:cNvSpPr/>
          <p:nvPr userDrawn="1"/>
        </p:nvSpPr>
        <p:spPr>
          <a:xfrm>
            <a:off x="10227171" y="4536723"/>
            <a:ext cx="1964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treatments = </a:t>
            </a:r>
            <a:endParaRPr lang="de-CH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replicates =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F31681-F3D1-B246-BB70-5F28D7019397}"/>
              </a:ext>
            </a:extLst>
          </p:cNvPr>
          <p:cNvSpPr txBox="1"/>
          <p:nvPr userDrawn="1"/>
        </p:nvSpPr>
        <p:spPr>
          <a:xfrm>
            <a:off x="10227171" y="5924707"/>
            <a:ext cx="165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n</a:t>
            </a:r>
            <a:r>
              <a:rPr lang="de-DE" sz="2800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162351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496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063067-B84F-3949-A94D-27031405B937}"/>
              </a:ext>
            </a:extLst>
          </p:cNvPr>
          <p:cNvSpPr txBox="1">
            <a:spLocks/>
          </p:cNvSpPr>
          <p:nvPr userDrawn="1"/>
        </p:nvSpPr>
        <p:spPr>
          <a:xfrm>
            <a:off x="-2503" y="1"/>
            <a:ext cx="12192000" cy="6857999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7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2" r:id="rId2"/>
    <p:sldLayoutId id="2147483811" r:id="rId3"/>
    <p:sldLayoutId id="2147483795" r:id="rId4"/>
    <p:sldLayoutId id="2147483814" r:id="rId5"/>
    <p:sldLayoutId id="2147483815" r:id="rId6"/>
    <p:sldLayoutId id="2147483816" r:id="rId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4.wdp"/><Relationship Id="rId5" Type="http://schemas.openxmlformats.org/officeDocument/2006/relationships/image" Target="../media/image21.emf"/><Relationship Id="rId10" Type="http://schemas.openxmlformats.org/officeDocument/2006/relationships/image" Target="../media/image24.png"/><Relationship Id="rId4" Type="http://schemas.openxmlformats.org/officeDocument/2006/relationships/image" Target="../media/image20.emf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2.png"/><Relationship Id="rId3" Type="http://schemas.microsoft.com/office/2007/relationships/hdphoto" Target="../media/hdphoto6.wdp"/><Relationship Id="rId7" Type="http://schemas.microsoft.com/office/2007/relationships/hdphoto" Target="../media/hdphoto3.wdp"/><Relationship Id="rId12" Type="http://schemas.microsoft.com/office/2007/relationships/hdphoto" Target="../media/hdphoto8.wdp"/><Relationship Id="rId2" Type="http://schemas.openxmlformats.org/officeDocument/2006/relationships/image" Target="../media/image33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microsoft.com/office/2007/relationships/hdphoto" Target="../media/hdphoto7.wdp"/><Relationship Id="rId15" Type="http://schemas.openxmlformats.org/officeDocument/2006/relationships/image" Target="../media/image37.png"/><Relationship Id="rId10" Type="http://schemas.openxmlformats.org/officeDocument/2006/relationships/image" Target="../media/image35.tiff"/><Relationship Id="rId4" Type="http://schemas.openxmlformats.org/officeDocument/2006/relationships/image" Target="../media/image34.png"/><Relationship Id="rId9" Type="http://schemas.microsoft.com/office/2007/relationships/hdphoto" Target="../media/hdphoto4.wdp"/><Relationship Id="rId1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tiff"/><Relationship Id="rId7" Type="http://schemas.microsoft.com/office/2007/relationships/hdphoto" Target="../media/hdphoto1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0.wdp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BF19E-71B5-6212-4930-8F9566BA3AAE}"/>
              </a:ext>
            </a:extLst>
          </p:cNvPr>
          <p:cNvSpPr txBox="1"/>
          <p:nvPr/>
        </p:nvSpPr>
        <p:spPr>
          <a:xfrm>
            <a:off x="597476" y="1346352"/>
            <a:ext cx="109364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Phenological plasticity: </a:t>
            </a:r>
          </a:p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hifting growth and developmental phases of North American tree species in response to environmental stressors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304BE-C034-DCF0-55CC-46A1E60950D7}"/>
              </a:ext>
            </a:extLst>
          </p:cNvPr>
          <p:cNvSpPr txBox="1"/>
          <p:nvPr/>
        </p:nvSpPr>
        <p:spPr>
          <a:xfrm>
            <a:off x="5363440" y="4636807"/>
            <a:ext cx="10936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Frederik Baumgarten, University of British Columbia</a:t>
            </a:r>
            <a:endParaRPr lang="en-US" sz="2400" i="1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4C30525-DF64-18F0-1722-0B1E9AC3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40" y="5295427"/>
            <a:ext cx="891886" cy="1216208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F96C877-60C0-7201-B310-062B22FA7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09" y="5678780"/>
            <a:ext cx="3297382" cy="732751"/>
          </a:xfrm>
          <a:prstGeom prst="rect">
            <a:avLst/>
          </a:prstGeom>
        </p:spPr>
      </p:pic>
      <p:pic>
        <p:nvPicPr>
          <p:cNvPr id="4" name="Picture 3" descr="A black and green text on a white background&#10;&#10;Description automatically generated">
            <a:extLst>
              <a:ext uri="{FF2B5EF4-FFF2-40B4-BE49-F238E27FC236}">
                <a16:creationId xmlns:a16="http://schemas.microsoft.com/office/drawing/2014/main" id="{2CE6E32A-932D-81C1-B6A5-17BED5135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20" y="4889477"/>
            <a:ext cx="2991757" cy="17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4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7">
            <a:extLst>
              <a:ext uri="{FF2B5EF4-FFF2-40B4-BE49-F238E27FC236}">
                <a16:creationId xmlns:a16="http://schemas.microsoft.com/office/drawing/2014/main" id="{3BFA0A11-C6C5-77DC-6865-95F7D28B3911}"/>
              </a:ext>
            </a:extLst>
          </p:cNvPr>
          <p:cNvSpPr/>
          <p:nvPr/>
        </p:nvSpPr>
        <p:spPr>
          <a:xfrm>
            <a:off x="266092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Research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8ADD1-CD4B-5210-E3DD-DE298C10883B}"/>
              </a:ext>
            </a:extLst>
          </p:cNvPr>
          <p:cNvSpPr txBox="1"/>
          <p:nvPr/>
        </p:nvSpPr>
        <p:spPr>
          <a:xfrm>
            <a:off x="436418" y="1288473"/>
            <a:ext cx="1120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plastic are trees in rearranging their development and growth over the growing season if impacted by a stressor?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is tree growth most affected by drought?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Which strategy maximizes biomass production by shifting/extending growth activities?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421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244726-E832-5014-9F67-3C850435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2563"/>
            <a:ext cx="8094133" cy="6295437"/>
          </a:xfrm>
          <a:prstGeom prst="rect">
            <a:avLst/>
          </a:prstGeom>
        </p:spPr>
      </p:pic>
      <p:sp>
        <p:nvSpPr>
          <p:cNvPr id="6" name="Rechteck 37">
            <a:extLst>
              <a:ext uri="{FF2B5EF4-FFF2-40B4-BE49-F238E27FC236}">
                <a16:creationId xmlns:a16="http://schemas.microsoft.com/office/drawing/2014/main" id="{62B78395-AD60-8885-D364-40A2E35B90A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Study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594B-7E48-7ED4-ABAA-201EB93FFC88}"/>
              </a:ext>
            </a:extLst>
          </p:cNvPr>
          <p:cNvSpPr txBox="1"/>
          <p:nvPr/>
        </p:nvSpPr>
        <p:spPr>
          <a:xfrm>
            <a:off x="8297333" y="1168400"/>
            <a:ext cx="3420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species:</a:t>
            </a:r>
          </a:p>
          <a:p>
            <a:r>
              <a:rPr lang="en-US" i="1" dirty="0"/>
              <a:t>Prunus virginiana</a:t>
            </a:r>
          </a:p>
          <a:p>
            <a:r>
              <a:rPr lang="en-US" i="1" dirty="0"/>
              <a:t>Betula </a:t>
            </a:r>
            <a:r>
              <a:rPr lang="en-US" i="1" dirty="0" err="1"/>
              <a:t>papyrifera</a:t>
            </a:r>
            <a:endParaRPr lang="en-US" i="1" dirty="0"/>
          </a:p>
          <a:p>
            <a:r>
              <a:rPr lang="en-US" i="1" dirty="0"/>
              <a:t>Acer </a:t>
            </a:r>
            <a:r>
              <a:rPr lang="en-US" i="1" dirty="0" err="1"/>
              <a:t>macrophyllum</a:t>
            </a:r>
            <a:endParaRPr lang="en-US" i="1" dirty="0"/>
          </a:p>
          <a:p>
            <a:r>
              <a:rPr lang="en-US" i="1" dirty="0"/>
              <a:t>Quercus </a:t>
            </a:r>
            <a:r>
              <a:rPr lang="en-US" i="1" dirty="0" err="1"/>
              <a:t>garryana</a:t>
            </a:r>
            <a:endParaRPr lang="en-US" i="1" dirty="0"/>
          </a:p>
          <a:p>
            <a:r>
              <a:rPr lang="en-US" i="1" dirty="0"/>
              <a:t>Pinus contorta</a:t>
            </a:r>
          </a:p>
          <a:p>
            <a:r>
              <a:rPr lang="en-US" i="1" dirty="0"/>
              <a:t>Sequoia sempervirens</a:t>
            </a:r>
          </a:p>
        </p:txBody>
      </p:sp>
    </p:spTree>
    <p:extLst>
      <p:ext uri="{BB962C8B-B14F-4D97-AF65-F5344CB8AC3E}">
        <p14:creationId xmlns:p14="http://schemas.microsoft.com/office/powerpoint/2010/main" val="80756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244726-E832-5014-9F67-3C850435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2563"/>
            <a:ext cx="8094133" cy="6295437"/>
          </a:xfrm>
          <a:prstGeom prst="rect">
            <a:avLst/>
          </a:prstGeom>
        </p:spPr>
      </p:pic>
      <p:sp>
        <p:nvSpPr>
          <p:cNvPr id="6" name="Rechteck 37">
            <a:extLst>
              <a:ext uri="{FF2B5EF4-FFF2-40B4-BE49-F238E27FC236}">
                <a16:creationId xmlns:a16="http://schemas.microsoft.com/office/drawing/2014/main" id="{62B78395-AD60-8885-D364-40A2E35B90A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Study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594B-7E48-7ED4-ABAA-201EB93FFC88}"/>
              </a:ext>
            </a:extLst>
          </p:cNvPr>
          <p:cNvSpPr txBox="1"/>
          <p:nvPr/>
        </p:nvSpPr>
        <p:spPr>
          <a:xfrm>
            <a:off x="8297333" y="1168400"/>
            <a:ext cx="3420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species:</a:t>
            </a:r>
          </a:p>
          <a:p>
            <a:r>
              <a:rPr lang="en-US" i="1" dirty="0"/>
              <a:t>Prunus virginiana</a:t>
            </a:r>
          </a:p>
          <a:p>
            <a:r>
              <a:rPr lang="en-US" i="1" dirty="0"/>
              <a:t>Betula </a:t>
            </a:r>
            <a:r>
              <a:rPr lang="en-US" i="1" dirty="0" err="1"/>
              <a:t>papyrifera</a:t>
            </a:r>
            <a:endParaRPr lang="en-US" i="1" dirty="0"/>
          </a:p>
          <a:p>
            <a:r>
              <a:rPr lang="en-US" i="1" dirty="0"/>
              <a:t>Acer </a:t>
            </a:r>
            <a:r>
              <a:rPr lang="en-US" i="1" dirty="0" err="1"/>
              <a:t>macrophyllum</a:t>
            </a:r>
            <a:endParaRPr lang="en-US" i="1" dirty="0"/>
          </a:p>
          <a:p>
            <a:r>
              <a:rPr lang="en-US" i="1" dirty="0"/>
              <a:t>Quercus </a:t>
            </a:r>
            <a:r>
              <a:rPr lang="en-US" i="1" dirty="0" err="1"/>
              <a:t>garryana</a:t>
            </a:r>
            <a:endParaRPr lang="en-US" i="1" dirty="0"/>
          </a:p>
          <a:p>
            <a:r>
              <a:rPr lang="en-US" i="1" dirty="0"/>
              <a:t>Pinus contorta</a:t>
            </a:r>
          </a:p>
          <a:p>
            <a:r>
              <a:rPr lang="en-US" i="1" dirty="0"/>
              <a:t>Sequoia sempervirens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60C2D-7AE8-D777-0AA9-95C9A86F3534}"/>
              </a:ext>
            </a:extLst>
          </p:cNvPr>
          <p:cNvSpPr txBox="1"/>
          <p:nvPr/>
        </p:nvSpPr>
        <p:spPr>
          <a:xfrm>
            <a:off x="2072640" y="5535168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Defoliation events -&gt; source limitation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1CDD6-5AE7-E7D6-FD26-42889F561CA9}"/>
              </a:ext>
            </a:extLst>
          </p:cNvPr>
          <p:cNvSpPr txBox="1"/>
          <p:nvPr/>
        </p:nvSpPr>
        <p:spPr>
          <a:xfrm>
            <a:off x="2193880" y="1511716"/>
            <a:ext cx="390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Drought events -&gt; sink limitation</a:t>
            </a:r>
          </a:p>
        </p:txBody>
      </p:sp>
    </p:spTree>
    <p:extLst>
      <p:ext uri="{BB962C8B-B14F-4D97-AF65-F5344CB8AC3E}">
        <p14:creationId xmlns:p14="http://schemas.microsoft.com/office/powerpoint/2010/main" val="268496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7">
            <a:extLst>
              <a:ext uri="{FF2B5EF4-FFF2-40B4-BE49-F238E27FC236}">
                <a16:creationId xmlns:a16="http://schemas.microsoft.com/office/drawing/2014/main" id="{62B78395-AD60-8885-D364-40A2E35B90A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Campus at UBC </a:t>
            </a:r>
          </a:p>
        </p:txBody>
      </p:sp>
      <p:pic>
        <p:nvPicPr>
          <p:cNvPr id="3" name="Picture 2" descr="A aerial view of a town&#10;&#10;Description automatically generated">
            <a:extLst>
              <a:ext uri="{FF2B5EF4-FFF2-40B4-BE49-F238E27FC236}">
                <a16:creationId xmlns:a16="http://schemas.microsoft.com/office/drawing/2014/main" id="{E2FA3A4D-3E2E-3565-FEEF-7BEFA20D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8221"/>
            <a:ext cx="8181474" cy="613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>
                <a:solidFill>
                  <a:srgbClr val="F4FAE9"/>
                </a:solidFill>
                <a:latin typeface="+mj-lt"/>
                <a:ea typeface="+mj-ea"/>
                <a:cs typeface="+mj-cs"/>
              </a:rPr>
              <a:t>Experimental Setup</a:t>
            </a:r>
            <a:endParaRPr lang="en-US" sz="4000" cap="small" dirty="0">
              <a:solidFill>
                <a:srgbClr val="F4FAE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1DF72-18B2-2B30-9B2B-4A8A4AF2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063" y="790254"/>
            <a:ext cx="9314822" cy="6170478"/>
          </a:xfrm>
          <a:prstGeom prst="rect">
            <a:avLst/>
          </a:prstGeom>
        </p:spPr>
      </p:pic>
      <p:pic>
        <p:nvPicPr>
          <p:cNvPr id="2" name="Picture 1" descr="A couple of people working in a room&#10;&#10;Description automatically generated">
            <a:extLst>
              <a:ext uri="{FF2B5EF4-FFF2-40B4-BE49-F238E27FC236}">
                <a16:creationId xmlns:a16="http://schemas.microsoft.com/office/drawing/2014/main" id="{E0CF3405-D912-CC94-A0DC-ED708AA8D2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1406" y="2222938"/>
            <a:ext cx="4280594" cy="4280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9889CE-0496-9F2C-1623-7A0F0D61F1F1}"/>
              </a:ext>
            </a:extLst>
          </p:cNvPr>
          <p:cNvSpPr txBox="1"/>
          <p:nvPr/>
        </p:nvSpPr>
        <p:spPr>
          <a:xfrm>
            <a:off x="8485094" y="822156"/>
            <a:ext cx="126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Polytunnel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1CBFD-F6BA-2EE3-0216-3C4092A22362}"/>
              </a:ext>
            </a:extLst>
          </p:cNvPr>
          <p:cNvSpPr txBox="1"/>
          <p:nvPr/>
        </p:nvSpPr>
        <p:spPr>
          <a:xfrm>
            <a:off x="10058400" y="6447963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Climate </a:t>
            </a:r>
            <a:r>
              <a:rPr lang="de-DE" dirty="0" err="1"/>
              <a:t>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4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9C469C-68F0-A335-9FDF-AAEB736F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4" y="0"/>
            <a:ext cx="4570884" cy="6858000"/>
          </a:xfrm>
          <a:prstGeom prst="rect">
            <a:avLst/>
          </a:prstGeom>
        </p:spPr>
      </p:pic>
      <p:pic>
        <p:nvPicPr>
          <p:cNvPr id="4" name="Picture 3" descr="A small tree with a small device attached to it&#10;&#10;Description automatically generated">
            <a:extLst>
              <a:ext uri="{FF2B5EF4-FFF2-40B4-BE49-F238E27FC236}">
                <a16:creationId xmlns:a16="http://schemas.microsoft.com/office/drawing/2014/main" id="{706F01E4-664C-B1F9-0041-CDC547B23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273" y="0"/>
            <a:ext cx="5141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lants in a greenhouse&#10;&#10;Description automatically generated">
            <a:extLst>
              <a:ext uri="{FF2B5EF4-FFF2-40B4-BE49-F238E27FC236}">
                <a16:creationId xmlns:a16="http://schemas.microsoft.com/office/drawing/2014/main" id="{29F95283-8EA8-2118-F63E-00065137E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54" y="0"/>
            <a:ext cx="4570346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B93387-F499-79DB-4661-08D101968A57}"/>
              </a:ext>
            </a:extLst>
          </p:cNvPr>
          <p:cNvSpPr txBox="1"/>
          <p:nvPr/>
        </p:nvSpPr>
        <p:spPr>
          <a:xfrm>
            <a:off x="5662429" y="4879449"/>
            <a:ext cx="365239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Late drought impact for species exhibiting a late growing strategy (indeterminate growers)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9B90E1-DD4B-846B-747D-834DC222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2519" y="848558"/>
            <a:ext cx="4869317" cy="5843180"/>
          </a:xfrm>
          <a:prstGeom prst="rect">
            <a:avLst/>
          </a:prstGeom>
        </p:spPr>
      </p:pic>
      <p:sp>
        <p:nvSpPr>
          <p:cNvPr id="2" name="Rechteck 37">
            <a:extLst>
              <a:ext uri="{FF2B5EF4-FFF2-40B4-BE49-F238E27FC236}">
                <a16:creationId xmlns:a16="http://schemas.microsoft.com/office/drawing/2014/main" id="{59D1E027-6378-37B0-49C4-2638C316BA43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Total Biomass</a:t>
            </a:r>
          </a:p>
        </p:txBody>
      </p:sp>
    </p:spTree>
    <p:extLst>
      <p:ext uri="{BB962C8B-B14F-4D97-AF65-F5344CB8AC3E}">
        <p14:creationId xmlns:p14="http://schemas.microsoft.com/office/powerpoint/2010/main" val="122594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Total Biomass</a:t>
            </a:r>
          </a:p>
        </p:txBody>
      </p:sp>
      <p:pic>
        <p:nvPicPr>
          <p:cNvPr id="8" name="Picture 7" descr="A group of plants in a greenhouse&#10;&#10;Description automatically generated">
            <a:extLst>
              <a:ext uri="{FF2B5EF4-FFF2-40B4-BE49-F238E27FC236}">
                <a16:creationId xmlns:a16="http://schemas.microsoft.com/office/drawing/2014/main" id="{29F95283-8EA8-2118-F63E-00065137E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54" y="0"/>
            <a:ext cx="457034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BA7FFA-5CA1-A4FC-632A-0265928C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698" y="1579627"/>
            <a:ext cx="3317827" cy="4423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9B90E1-DD4B-846B-747D-834DC2228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89" y="1579627"/>
            <a:ext cx="3317827" cy="4423769"/>
          </a:xfrm>
          <a:prstGeom prst="rect">
            <a:avLst/>
          </a:prstGeom>
        </p:spPr>
      </p:pic>
      <p:pic>
        <p:nvPicPr>
          <p:cNvPr id="25" name="Picture 24" descr="A close up of a branch&#10;&#10;Description automatically generated">
            <a:extLst>
              <a:ext uri="{FF2B5EF4-FFF2-40B4-BE49-F238E27FC236}">
                <a16:creationId xmlns:a16="http://schemas.microsoft.com/office/drawing/2014/main" id="{91A79F51-FE88-DA19-9B6F-D2B7181CF2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2188" l="1074" r="90723">
                        <a14:foregroundMark x1="66113" y1="92188" x2="66211" y2="89844"/>
                        <a14:foregroundMark x1="90820" y1="36426" x2="88672" y2="36621"/>
                        <a14:foregroundMark x1="37793" y1="6738" x2="34375" y2="3516"/>
                        <a14:foregroundMark x1="8594" y1="18652" x2="1660" y2="15137"/>
                        <a14:foregroundMark x1="1660" y1="15137" x2="1074" y2="13965"/>
                        <a14:foregroundMark x1="1904" y1="43303" x2="1953" y2="39941"/>
                        <a14:foregroundMark x1="1888" y1="44399" x2="1889" y2="44319"/>
                        <a14:foregroundMark x1="1850" y1="46985" x2="1866" y2="45870"/>
                        <a14:foregroundMark x1="1778" y1="51886" x2="1819" y2="49114"/>
                        <a14:foregroundMark x1="1711" y1="56529" x2="1706" y2="56836"/>
                        <a14:foregroundMark x1="1766" y1="52737" x2="1727" y2="55411"/>
                        <a14:foregroundMark x1="1764" y1="52885" x2="1764" y2="52861"/>
                        <a14:foregroundMark x1="1465" y1="73438" x2="1499" y2="71085"/>
                        <a14:backgroundMark x1="2441" y1="80957" x2="2246" y2="33301"/>
                        <a14:backgroundMark x1="781" y1="72852" x2="586" y2="52930"/>
                        <a14:backgroundMark x1="586" y1="52930" x2="1270" y2="71094"/>
                        <a14:backgroundMark x1="1270" y1="51367" x2="977" y2="49023"/>
                        <a14:backgroundMark x1="1465" y1="44629" x2="1270" y2="40625"/>
                        <a14:backgroundMark x1="1172" y1="46484" x2="1367" y2="44922"/>
                        <a14:backgroundMark x1="1270" y1="45996" x2="1270" y2="45996"/>
                        <a14:backgroundMark x1="1660" y1="48633" x2="1563" y2="46094"/>
                        <a14:backgroundMark x1="1172" y1="51855" x2="1953" y2="48438"/>
                        <a14:backgroundMark x1="2051" y1="46191" x2="1953" y2="40332"/>
                        <a14:backgroundMark x1="2051" y1="52734" x2="1953" y2="49316"/>
                        <a14:backgroundMark x1="1367" y1="57324" x2="2734" y2="52051"/>
                        <a14:backgroundMark x1="3027" y1="55859" x2="1758" y2="44727"/>
                        <a14:backgroundMark x1="1953" y1="72656" x2="1563" y2="69141"/>
                        <a14:backgroundMark x1="1172" y1="52734" x2="1953" y2="49316"/>
                        <a14:backgroundMark x1="1855" y1="56055" x2="2246" y2="51074"/>
                        <a14:backgroundMark x1="2246" y1="74219" x2="1465" y2="70508"/>
                        <a14:backgroundMark x1="1855" y1="53223" x2="1660" y2="50293"/>
                      </a14:backgroundRemoval>
                    </a14:imgEffect>
                  </a14:imgLayer>
                </a14:imgProps>
              </a:ext>
            </a:extLst>
          </a:blip>
          <a:srcRect l="2328" b="6313"/>
          <a:stretch/>
        </p:blipFill>
        <p:spPr>
          <a:xfrm rot="12348858">
            <a:off x="6018764" y="830698"/>
            <a:ext cx="1276299" cy="1224228"/>
          </a:xfrm>
          <a:prstGeom prst="rect">
            <a:avLst/>
          </a:prstGeom>
        </p:spPr>
      </p:pic>
      <p:grpSp>
        <p:nvGrpSpPr>
          <p:cNvPr id="26" name="Gruppieren 3">
            <a:extLst>
              <a:ext uri="{FF2B5EF4-FFF2-40B4-BE49-F238E27FC236}">
                <a16:creationId xmlns:a16="http://schemas.microsoft.com/office/drawing/2014/main" id="{DB2B94C6-40D8-D504-9244-785A1C2AD727}"/>
              </a:ext>
            </a:extLst>
          </p:cNvPr>
          <p:cNvGrpSpPr/>
          <p:nvPr/>
        </p:nvGrpSpPr>
        <p:grpSpPr>
          <a:xfrm>
            <a:off x="2455560" y="830223"/>
            <a:ext cx="947055" cy="1491656"/>
            <a:chOff x="231602" y="489511"/>
            <a:chExt cx="2526588" cy="3979493"/>
          </a:xfrm>
        </p:grpSpPr>
        <p:pic>
          <p:nvPicPr>
            <p:cNvPr id="27" name="Grafik 1">
              <a:extLst>
                <a:ext uri="{FF2B5EF4-FFF2-40B4-BE49-F238E27FC236}">
                  <a16:creationId xmlns:a16="http://schemas.microsoft.com/office/drawing/2014/main" id="{A0D2D10A-7612-3541-A92B-01C949BB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51" b="92278" l="632" r="9873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1602" y="489511"/>
              <a:ext cx="2526588" cy="3268574"/>
            </a:xfrm>
            <a:prstGeom prst="rect">
              <a:avLst/>
            </a:prstGeom>
          </p:spPr>
        </p:pic>
        <p:pic>
          <p:nvPicPr>
            <p:cNvPr id="28" name="Grafik 2">
              <a:extLst>
                <a:ext uri="{FF2B5EF4-FFF2-40B4-BE49-F238E27FC236}">
                  <a16:creationId xmlns:a16="http://schemas.microsoft.com/office/drawing/2014/main" id="{0006FBCD-8B13-8D40-6420-696989A40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00" b="98889" l="4014" r="97208">
                          <a14:foregroundMark x1="18325" y1="66806" x2="18325" y2="66806"/>
                          <a14:foregroundMark x1="60558" y1="82083" x2="60558" y2="82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1715" y="2669611"/>
              <a:ext cx="1429518" cy="1799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64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4">
            <a:extLst>
              <a:ext uri="{FF2B5EF4-FFF2-40B4-BE49-F238E27FC236}">
                <a16:creationId xmlns:a16="http://schemas.microsoft.com/office/drawing/2014/main" id="{E8555F56-B913-D8CB-5363-84D2E1D169F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Degree of Determinism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0E5D6-F9A3-CDEF-EED7-056705E1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222"/>
            <a:ext cx="7772400" cy="4747214"/>
          </a:xfrm>
          <a:prstGeom prst="rect">
            <a:avLst/>
          </a:prstGeom>
        </p:spPr>
      </p:pic>
      <p:pic>
        <p:nvPicPr>
          <p:cNvPr id="4" name="Picture 3" descr="A green and yellow leaves on a branch&#10;&#10;Description automatically generated">
            <a:extLst>
              <a:ext uri="{FF2B5EF4-FFF2-40B4-BE49-F238E27FC236}">
                <a16:creationId xmlns:a16="http://schemas.microsoft.com/office/drawing/2014/main" id="{6BB7FCBF-336C-872D-A95D-C257445B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120" l="2292" r="98733">
                        <a14:foregroundMark x1="30295" y1="47396" x2="30295" y2="47396"/>
                        <a14:foregroundMark x1="7378" y1="58854" x2="7378" y2="58854"/>
                        <a14:foregroundMark x1="6146" y1="59453" x2="6337" y2="56354"/>
                        <a14:foregroundMark x1="2326" y1="56406" x2="4826" y2="56849"/>
                        <a14:foregroundMark x1="67934" y1="57448" x2="65833" y2="63438"/>
                        <a14:foregroundMark x1="86771" y1="62083" x2="82188" y2="55859"/>
                        <a14:foregroundMark x1="82188" y1="55859" x2="85330" y2="47865"/>
                        <a14:foregroundMark x1="85330" y1="47865" x2="88420" y2="56068"/>
                        <a14:foregroundMark x1="88420" y1="56068" x2="86181" y2="61198"/>
                        <a14:foregroundMark x1="90365" y1="33516" x2="86753" y2="25911"/>
                        <a14:foregroundMark x1="86753" y1="25911" x2="88264" y2="27526"/>
                        <a14:foregroundMark x1="73420" y1="35911" x2="67274" y2="35339"/>
                        <a14:foregroundMark x1="67274" y1="35339" x2="73351" y2="33906"/>
                        <a14:foregroundMark x1="73351" y1="33906" x2="73715" y2="39792"/>
                        <a14:foregroundMark x1="90365" y1="25443" x2="92951" y2="34115"/>
                        <a14:foregroundMark x1="92951" y1="34115" x2="92951" y2="34401"/>
                        <a14:foregroundMark x1="94149" y1="30964" x2="94149" y2="29766"/>
                        <a14:foregroundMark x1="97049" y1="33958" x2="97049" y2="33958"/>
                        <a14:foregroundMark x1="98733" y1="32604" x2="98733" y2="32604"/>
                        <a14:foregroundMark x1="15677" y1="92161" x2="15486" y2="93047"/>
                        <a14:foregroundMark x1="14740" y1="95755" x2="14740" y2="96120"/>
                        <a14:foregroundMark x1="91441" y1="39531" x2="90382" y2="40026"/>
                        <a14:foregroundMark x1="86302" y1="44635" x2="86302" y2="44635"/>
                        <a14:foregroundMark x1="86580" y1="43385" x2="86458" y2="43880"/>
                        <a14:foregroundMark x1="96146" y1="33594" x2="95903" y2="33594"/>
                        <a14:foregroundMark x1="29479" y1="66302" x2="29271" y2="66510"/>
                        <a14:foregroundMark x1="28663" y1="67083" x2="28663" y2="67083"/>
                        <a14:foregroundMark x1="38385" y1="55599" x2="38385" y2="55599"/>
                        <a14:foregroundMark x1="50608" y1="57448" x2="50608" y2="57448"/>
                        <a14:foregroundMark x1="51128" y1="56823" x2="51337" y2="56615"/>
                        <a14:foregroundMark x1="76875" y1="42109" x2="76233" y2="41458"/>
                        <a14:foregroundMark x1="61441" y1="51641" x2="61250" y2="51432"/>
                        <a14:foregroundMark x1="29913" y1="64844" x2="31215" y2="64089"/>
                        <a14:backgroundMark x1="85191" y1="43203" x2="84740" y2="43281"/>
                        <a14:backgroundMark x1="50608" y1="56224" x2="50608" y2="56224"/>
                        <a14:backgroundMark x1="60833" y1="52318" x2="60833" y2="52318"/>
                        <a14:backgroundMark x1="28368" y1="65807" x2="28368" y2="65807"/>
                        <a14:backgroundMark x1="16910" y1="65807" x2="16910" y2="65807"/>
                        <a14:backgroundMark x1="28924" y1="65729" x2="28924" y2="65729"/>
                        <a14:backgroundMark x1="52274" y1="57135" x2="52274" y2="57135"/>
                        <a14:backgroundMark x1="51007" y1="55781" x2="51007" y2="55781"/>
                        <a14:backgroundMark x1="85955" y1="42813" x2="85521" y2="43073"/>
                        <a14:backgroundMark x1="94983" y1="34401" x2="94983" y2="34401"/>
                        <a14:backgroundMark x1="95920" y1="34089" x2="95920" y2="34089"/>
                        <a14:backgroundMark x1="76319" y1="42760" x2="76545" y2="4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91651">
            <a:off x="6808386" y="1029318"/>
            <a:ext cx="6369835" cy="4245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79406-EB30-2B2C-3C6B-33B34378B3E4}"/>
              </a:ext>
            </a:extLst>
          </p:cNvPr>
          <p:cNvSpPr txBox="1"/>
          <p:nvPr/>
        </p:nvSpPr>
        <p:spPr>
          <a:xfrm>
            <a:off x="9245056" y="6250862"/>
            <a:ext cx="4056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Betula </a:t>
            </a:r>
            <a:r>
              <a:rPr lang="en-US" sz="2400" i="1" dirty="0" err="1"/>
              <a:t>papyrifera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4943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95F20-5BED-680C-68CD-4B700B9F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42"/>
          <a:stretch/>
        </p:blipFill>
        <p:spPr>
          <a:xfrm>
            <a:off x="0" y="846291"/>
            <a:ext cx="7058526" cy="6005015"/>
          </a:xfrm>
          <a:prstGeom prst="rect">
            <a:avLst/>
          </a:prstGeom>
        </p:spPr>
      </p:pic>
      <p:pic>
        <p:nvPicPr>
          <p:cNvPr id="4" name="Picture 3" descr="A close-up of a plant&#10;&#10;Description automatically generated">
            <a:extLst>
              <a:ext uri="{FF2B5EF4-FFF2-40B4-BE49-F238E27FC236}">
                <a16:creationId xmlns:a16="http://schemas.microsoft.com/office/drawing/2014/main" id="{7BA03066-28C1-571A-BE3D-E22E71DE8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064" y="-32083"/>
            <a:ext cx="4827020" cy="7243150"/>
          </a:xfrm>
          <a:prstGeom prst="rect">
            <a:avLst/>
          </a:prstGeom>
        </p:spPr>
      </p:pic>
      <p:sp>
        <p:nvSpPr>
          <p:cNvPr id="5" name="Rechteck 37">
            <a:extLst>
              <a:ext uri="{FF2B5EF4-FFF2-40B4-BE49-F238E27FC236}">
                <a16:creationId xmlns:a16="http://schemas.microsoft.com/office/drawing/2014/main" id="{6ECE320C-F3E2-DB75-96AE-6860A222219B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Shoot </a:t>
            </a:r>
            <a:r>
              <a:rPr lang="en-US" sz="4000" cap="small" dirty="0" err="1">
                <a:solidFill>
                  <a:srgbClr val="F4FAE9"/>
                </a:solidFill>
                <a:latin typeface="+mj-lt"/>
                <a:ea typeface="+mj-ea"/>
                <a:cs typeface="+mj-cs"/>
              </a:rPr>
              <a:t>Extention</a:t>
            </a:r>
            <a:endParaRPr lang="en-US" sz="4000" cap="small" dirty="0">
              <a:solidFill>
                <a:srgbClr val="F4FAE9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8247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017D2E-1C54-CB44-85A3-16C5B6A97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720" y="1"/>
            <a:ext cx="103625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6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C6EA3E15-34BA-4315-EC56-FFBE3B923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8142" y="687240"/>
            <a:ext cx="4247154" cy="28107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AA62E7B-9DF2-300D-114C-75681B94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14" y="687240"/>
            <a:ext cx="4220307" cy="2810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F1F007-962C-3248-6613-136A4A01ED23}"/>
              </a:ext>
            </a:extLst>
          </p:cNvPr>
          <p:cNvSpPr txBox="1"/>
          <p:nvPr/>
        </p:nvSpPr>
        <p:spPr>
          <a:xfrm>
            <a:off x="768788" y="4029419"/>
            <a:ext cx="53272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“Swiss style”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Determinate growth</a:t>
            </a:r>
          </a:p>
          <a:p>
            <a:r>
              <a:rPr lang="en-US" sz="2800" dirty="0"/>
              <a:t>(all tissue preformed)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6FE11-45FE-3D88-3685-19B060181B3A}"/>
              </a:ext>
            </a:extLst>
          </p:cNvPr>
          <p:cNvSpPr txBox="1"/>
          <p:nvPr/>
        </p:nvSpPr>
        <p:spPr>
          <a:xfrm>
            <a:off x="6608142" y="4048312"/>
            <a:ext cx="55934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“Bolivian style”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Indeterminate growth</a:t>
            </a:r>
          </a:p>
          <a:p>
            <a:r>
              <a:rPr lang="en-US" sz="2800" dirty="0"/>
              <a:t>(neoformation of tissue possible)</a:t>
            </a:r>
          </a:p>
          <a:p>
            <a:endParaRPr lang="en-US" sz="2800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B3528693-8C04-24E3-1C0F-8B0E8B43E8BA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Which Bus to take?</a:t>
            </a:r>
          </a:p>
        </p:txBody>
      </p:sp>
    </p:spTree>
    <p:extLst>
      <p:ext uri="{BB962C8B-B14F-4D97-AF65-F5344CB8AC3E}">
        <p14:creationId xmlns:p14="http://schemas.microsoft.com/office/powerpoint/2010/main" val="347633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25DA97-DA88-FE56-2DAA-027B7091B356}"/>
              </a:ext>
            </a:extLst>
          </p:cNvPr>
          <p:cNvSpPr txBox="1"/>
          <p:nvPr/>
        </p:nvSpPr>
        <p:spPr>
          <a:xfrm>
            <a:off x="529389" y="1661159"/>
            <a:ext cx="113738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Drought timing matters: Higher impact during formation of tissue (internal growth schedule)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6635C16D-5A7B-ABC3-E19E-47F00AA362AD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Which Bus wins?</a:t>
            </a:r>
          </a:p>
        </p:txBody>
      </p:sp>
    </p:spTree>
    <p:extLst>
      <p:ext uri="{BB962C8B-B14F-4D97-AF65-F5344CB8AC3E}">
        <p14:creationId xmlns:p14="http://schemas.microsoft.com/office/powerpoint/2010/main" val="425679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25DA97-DA88-FE56-2DAA-027B7091B356}"/>
              </a:ext>
            </a:extLst>
          </p:cNvPr>
          <p:cNvSpPr txBox="1"/>
          <p:nvPr/>
        </p:nvSpPr>
        <p:spPr>
          <a:xfrm>
            <a:off x="529389" y="1661159"/>
            <a:ext cx="1137385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Drought timing matters: Higher impact during formation of tissue (internal growth schedule)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Degree of determinacy might be an important trait shaping stress responses with:</a:t>
            </a:r>
          </a:p>
          <a:p>
            <a:pPr lvl="1"/>
            <a:r>
              <a:rPr lang="en-US" sz="2400" i="1" dirty="0"/>
              <a:t>-&gt; Determinate</a:t>
            </a:r>
            <a:r>
              <a:rPr lang="en-US" sz="2400" dirty="0"/>
              <a:t> species being less impacted by stress in the current season </a:t>
            </a:r>
          </a:p>
          <a:p>
            <a:pPr lvl="1"/>
            <a:r>
              <a:rPr lang="en-US" sz="2400" i="1" dirty="0"/>
              <a:t>-&gt; Indeterminate</a:t>
            </a:r>
            <a:r>
              <a:rPr lang="en-US" sz="2400" dirty="0"/>
              <a:t> species being more impacted, especially later in the season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6635C16D-5A7B-ABC3-E19E-47F00AA362AD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Which Bus wins?</a:t>
            </a:r>
          </a:p>
        </p:txBody>
      </p:sp>
    </p:spTree>
    <p:extLst>
      <p:ext uri="{BB962C8B-B14F-4D97-AF65-F5344CB8AC3E}">
        <p14:creationId xmlns:p14="http://schemas.microsoft.com/office/powerpoint/2010/main" val="3803916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25DA97-DA88-FE56-2DAA-027B7091B356}"/>
              </a:ext>
            </a:extLst>
          </p:cNvPr>
          <p:cNvSpPr txBox="1"/>
          <p:nvPr/>
        </p:nvSpPr>
        <p:spPr>
          <a:xfrm>
            <a:off x="529389" y="1661159"/>
            <a:ext cx="1137385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Drought timing matters: Higher impact during formation of tissue (internal growth schedule)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Degree of determinacy might be an important trait shaping stress responses with:</a:t>
            </a:r>
          </a:p>
          <a:p>
            <a:pPr lvl="1"/>
            <a:r>
              <a:rPr lang="en-US" sz="2400" i="1" dirty="0"/>
              <a:t>-&gt; Determinate</a:t>
            </a:r>
            <a:r>
              <a:rPr lang="en-US" sz="2400" dirty="0"/>
              <a:t> species being less impacted by stress in the current season </a:t>
            </a:r>
          </a:p>
          <a:p>
            <a:pPr lvl="1"/>
            <a:r>
              <a:rPr lang="en-US" sz="2400" i="1" dirty="0"/>
              <a:t>-&gt; Indeterminate</a:t>
            </a:r>
            <a:r>
              <a:rPr lang="en-US" sz="2400" dirty="0"/>
              <a:t> species being more impacted, especially later in the season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Legacy effects: Impact on tissue preformation on the next growing season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6635C16D-5A7B-ABC3-E19E-47F00AA362AD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Which Bus wins?</a:t>
            </a:r>
          </a:p>
        </p:txBody>
      </p:sp>
    </p:spTree>
    <p:extLst>
      <p:ext uri="{BB962C8B-B14F-4D97-AF65-F5344CB8AC3E}">
        <p14:creationId xmlns:p14="http://schemas.microsoft.com/office/powerpoint/2010/main" val="329327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Thanks to…</a:t>
            </a:r>
          </a:p>
        </p:txBody>
      </p:sp>
      <p:pic>
        <p:nvPicPr>
          <p:cNvPr id="2" name="Picture 1" descr="A group of people standing outside with buckets of plants&#10;&#10;Description automatically generated">
            <a:extLst>
              <a:ext uri="{FF2B5EF4-FFF2-40B4-BE49-F238E27FC236}">
                <a16:creationId xmlns:a16="http://schemas.microsoft.com/office/drawing/2014/main" id="{B925E424-92EE-EA21-836F-470B0F8E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993" y="-180877"/>
            <a:ext cx="8718681" cy="6539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581A9-81AA-CDAB-9CAD-574DCF859236}"/>
              </a:ext>
            </a:extLst>
          </p:cNvPr>
          <p:cNvSpPr txBox="1"/>
          <p:nvPr/>
        </p:nvSpPr>
        <p:spPr>
          <a:xfrm>
            <a:off x="372042" y="3769371"/>
            <a:ext cx="381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endParaRPr lang="en-US" sz="1800" dirty="0"/>
          </a:p>
        </p:txBody>
      </p:sp>
      <p:pic>
        <p:nvPicPr>
          <p:cNvPr id="4" name="Picture 3" descr="A person in a red jacket&#10;&#10;Description automatically generated">
            <a:extLst>
              <a:ext uri="{FF2B5EF4-FFF2-40B4-BE49-F238E27FC236}">
                <a16:creationId xmlns:a16="http://schemas.microsoft.com/office/drawing/2014/main" id="{B8F86E11-6F1A-408B-E082-FBB1AAD1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" y="1189224"/>
            <a:ext cx="2627832" cy="2538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404BA3-B6F4-5EB9-FFE4-D5E2467EAE1A}"/>
              </a:ext>
            </a:extLst>
          </p:cNvPr>
          <p:cNvSpPr txBox="1"/>
          <p:nvPr/>
        </p:nvSpPr>
        <p:spPr>
          <a:xfrm>
            <a:off x="3643993" y="6424681"/>
            <a:ext cx="7586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Temporal Ecology Lab, UBC, Canada</a:t>
            </a:r>
          </a:p>
        </p:txBody>
      </p:sp>
    </p:spTree>
    <p:extLst>
      <p:ext uri="{BB962C8B-B14F-4D97-AF65-F5344CB8AC3E}">
        <p14:creationId xmlns:p14="http://schemas.microsoft.com/office/powerpoint/2010/main" val="302705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3" name="Picture 2" descr="A person standing next to a large tree&#10;&#10;Description automatically generated">
            <a:extLst>
              <a:ext uri="{FF2B5EF4-FFF2-40B4-BE49-F238E27FC236}">
                <a16:creationId xmlns:a16="http://schemas.microsoft.com/office/drawing/2014/main" id="{386C3876-C2B0-9E98-8D89-BA5DD0117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06923" y="731628"/>
            <a:ext cx="9997880" cy="6663490"/>
          </a:xfrm>
          <a:prstGeom prst="rect">
            <a:avLst/>
          </a:prstGeom>
        </p:spPr>
      </p:pic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6D3F267-8A49-2284-9FC8-E08DB9EDE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537" y="5930572"/>
            <a:ext cx="3297382" cy="732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4860B-00FA-8540-5155-A2DE0930EA9F}"/>
              </a:ext>
            </a:extLst>
          </p:cNvPr>
          <p:cNvSpPr txBox="1"/>
          <p:nvPr/>
        </p:nvSpPr>
        <p:spPr>
          <a:xfrm>
            <a:off x="8291363" y="4346824"/>
            <a:ext cx="7586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Contact</a:t>
            </a:r>
            <a:r>
              <a:rPr lang="en-US" dirty="0"/>
              <a:t>:</a:t>
            </a:r>
          </a:p>
          <a:p>
            <a:r>
              <a:rPr lang="en-US" dirty="0"/>
              <a:t>Temporal Ecology Lab, UBC, Canada</a:t>
            </a:r>
          </a:p>
          <a:p>
            <a:r>
              <a:rPr lang="en-US" dirty="0" err="1"/>
              <a:t>frederik.baumgarten@ubc.ca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13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8">
            <a:extLst>
              <a:ext uri="{FF2B5EF4-FFF2-40B4-BE49-F238E27FC236}">
                <a16:creationId xmlns:a16="http://schemas.microsoft.com/office/drawing/2014/main" id="{F8B5AA23-1C2B-58A1-6992-B5F2181ECE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50" b="90000" l="1625" r="98625">
                        <a14:backgroundMark x1="31500" y1="56375" x2="31500" y2="56375"/>
                        <a14:backgroundMark x1="32625" y1="54375" x2="32625" y2="54375"/>
                        <a14:backgroundMark x1="66500" y1="45750" x2="6650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831" y="1092952"/>
            <a:ext cx="3506416" cy="3506416"/>
          </a:xfrm>
          <a:prstGeom prst="rect">
            <a:avLst/>
          </a:prstGeom>
        </p:spPr>
      </p:pic>
      <p:pic>
        <p:nvPicPr>
          <p:cNvPr id="3" name="Grafik 21">
            <a:extLst>
              <a:ext uri="{FF2B5EF4-FFF2-40B4-BE49-F238E27FC236}">
                <a16:creationId xmlns:a16="http://schemas.microsoft.com/office/drawing/2014/main" id="{70172C8B-14B6-05D4-686E-F6FA718B7F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5444" y1="18333" x2="15444" y2="18333"/>
                        <a14:backgroundMark x1="16333" y1="21667" x2="16333" y2="21667"/>
                        <a14:backgroundMark x1="18444" y1="7667" x2="18444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896377">
            <a:off x="6005414" y="3811769"/>
            <a:ext cx="3645071" cy="2430047"/>
          </a:xfrm>
          <a:prstGeom prst="rect">
            <a:avLst/>
          </a:prstGeom>
          <a:noFill/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75C6453-E5AF-6AA4-6C54-6A0DE38456D7}"/>
              </a:ext>
            </a:extLst>
          </p:cNvPr>
          <p:cNvGrpSpPr/>
          <p:nvPr/>
        </p:nvGrpSpPr>
        <p:grpSpPr>
          <a:xfrm>
            <a:off x="3017039" y="3957843"/>
            <a:ext cx="1357355" cy="2137897"/>
            <a:chOff x="231602" y="489511"/>
            <a:chExt cx="2526588" cy="3979493"/>
          </a:xfrm>
        </p:grpSpPr>
        <p:pic>
          <p:nvPicPr>
            <p:cNvPr id="5" name="Grafik 1">
              <a:extLst>
                <a:ext uri="{FF2B5EF4-FFF2-40B4-BE49-F238E27FC236}">
                  <a16:creationId xmlns:a16="http://schemas.microsoft.com/office/drawing/2014/main" id="{7CCF3EA4-AB3E-5656-928B-6F1A72AA4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151" b="92278" l="632" r="9873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1602" y="489511"/>
              <a:ext cx="2526588" cy="3268574"/>
            </a:xfrm>
            <a:prstGeom prst="rect">
              <a:avLst/>
            </a:prstGeom>
          </p:spPr>
        </p:pic>
        <p:pic>
          <p:nvPicPr>
            <p:cNvPr id="6" name="Grafik 2">
              <a:extLst>
                <a:ext uri="{FF2B5EF4-FFF2-40B4-BE49-F238E27FC236}">
                  <a16:creationId xmlns:a16="http://schemas.microsoft.com/office/drawing/2014/main" id="{EFAB1992-3304-CB1F-DDAE-019CB6ACB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500" b="98889" l="4014" r="97208">
                          <a14:foregroundMark x1="18325" y1="66806" x2="18325" y2="66806"/>
                          <a14:foregroundMark x1="60558" y1="82083" x2="60558" y2="82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1715" y="2669611"/>
              <a:ext cx="1429518" cy="1799393"/>
            </a:xfrm>
            <a:prstGeom prst="rect">
              <a:avLst/>
            </a:prstGeom>
          </p:spPr>
        </p:pic>
      </p:grpSp>
      <p:grpSp>
        <p:nvGrpSpPr>
          <p:cNvPr id="7" name="Gruppieren 22">
            <a:extLst>
              <a:ext uri="{FF2B5EF4-FFF2-40B4-BE49-F238E27FC236}">
                <a16:creationId xmlns:a16="http://schemas.microsoft.com/office/drawing/2014/main" id="{B22D7F6A-9055-031F-B878-B698D392C4CB}"/>
              </a:ext>
            </a:extLst>
          </p:cNvPr>
          <p:cNvGrpSpPr/>
          <p:nvPr/>
        </p:nvGrpSpPr>
        <p:grpSpPr>
          <a:xfrm>
            <a:off x="8073794" y="221104"/>
            <a:ext cx="3672877" cy="4378264"/>
            <a:chOff x="4511793" y="144758"/>
            <a:chExt cx="3672877" cy="4378264"/>
          </a:xfrm>
        </p:grpSpPr>
        <p:pic>
          <p:nvPicPr>
            <p:cNvPr id="8" name="Grafik 23">
              <a:extLst>
                <a:ext uri="{FF2B5EF4-FFF2-40B4-BE49-F238E27FC236}">
                  <a16:creationId xmlns:a16="http://schemas.microsoft.com/office/drawing/2014/main" id="{B79C1D24-A3D1-CC84-E722-3AB7643A9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11793" y="144758"/>
              <a:ext cx="3672877" cy="4378264"/>
            </a:xfrm>
            <a:prstGeom prst="rect">
              <a:avLst/>
            </a:prstGeom>
          </p:spPr>
        </p:pic>
        <p:pic>
          <p:nvPicPr>
            <p:cNvPr id="9" name="Grafik 24">
              <a:extLst>
                <a:ext uri="{FF2B5EF4-FFF2-40B4-BE49-F238E27FC236}">
                  <a16:creationId xmlns:a16="http://schemas.microsoft.com/office/drawing/2014/main" id="{5F79A806-853D-F81D-B1B6-8AB67D950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21560" y1="21038" x2="21560" y2="210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7902" y="2675628"/>
              <a:ext cx="2248277" cy="1258210"/>
            </a:xfrm>
            <a:prstGeom prst="rect">
              <a:avLst/>
            </a:prstGeom>
          </p:spPr>
        </p:pic>
      </p:grpSp>
      <p:pic>
        <p:nvPicPr>
          <p:cNvPr id="10" name="Picture 9" descr="A close up of a branch&#10;&#10;Description automatically generated">
            <a:extLst>
              <a:ext uri="{FF2B5EF4-FFF2-40B4-BE49-F238E27FC236}">
                <a16:creationId xmlns:a16="http://schemas.microsoft.com/office/drawing/2014/main" id="{0ED7D017-F444-6C5E-20D6-CC7CCA19D48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16" b="92188" l="1074" r="90723">
                        <a14:foregroundMark x1="66113" y1="92188" x2="66211" y2="89844"/>
                        <a14:foregroundMark x1="90820" y1="36426" x2="88672" y2="36621"/>
                        <a14:foregroundMark x1="37793" y1="6738" x2="34375" y2="3516"/>
                        <a14:foregroundMark x1="8594" y1="18652" x2="1660" y2="15137"/>
                        <a14:foregroundMark x1="1660" y1="15137" x2="1074" y2="13965"/>
                        <a14:foregroundMark x1="1904" y1="43303" x2="1953" y2="39941"/>
                        <a14:foregroundMark x1="1888" y1="44399" x2="1889" y2="44319"/>
                        <a14:foregroundMark x1="1850" y1="46985" x2="1866" y2="45870"/>
                        <a14:foregroundMark x1="1778" y1="51886" x2="1819" y2="49114"/>
                        <a14:foregroundMark x1="1711" y1="56529" x2="1706" y2="56836"/>
                        <a14:foregroundMark x1="1766" y1="52737" x2="1727" y2="55411"/>
                        <a14:foregroundMark x1="1764" y1="52885" x2="1764" y2="52861"/>
                        <a14:foregroundMark x1="1465" y1="73438" x2="1499" y2="71085"/>
                        <a14:backgroundMark x1="2441" y1="80957" x2="2246" y2="33301"/>
                        <a14:backgroundMark x1="781" y1="72852" x2="586" y2="52930"/>
                        <a14:backgroundMark x1="586" y1="52930" x2="1270" y2="71094"/>
                        <a14:backgroundMark x1="1270" y1="51367" x2="977" y2="49023"/>
                        <a14:backgroundMark x1="1465" y1="44629" x2="1270" y2="40625"/>
                        <a14:backgroundMark x1="1172" y1="46484" x2="1367" y2="44922"/>
                        <a14:backgroundMark x1="1270" y1="45996" x2="1270" y2="45996"/>
                        <a14:backgroundMark x1="1660" y1="48633" x2="1563" y2="46094"/>
                        <a14:backgroundMark x1="1172" y1="51855" x2="1953" y2="48438"/>
                        <a14:backgroundMark x1="2051" y1="46191" x2="1953" y2="40332"/>
                        <a14:backgroundMark x1="2051" y1="52734" x2="1953" y2="49316"/>
                        <a14:backgroundMark x1="1367" y1="57324" x2="2734" y2="52051"/>
                        <a14:backgroundMark x1="3027" y1="55859" x2="1758" y2="44727"/>
                        <a14:backgroundMark x1="1953" y1="72656" x2="1563" y2="69141"/>
                        <a14:backgroundMark x1="1172" y1="52734" x2="1953" y2="49316"/>
                        <a14:backgroundMark x1="1855" y1="56055" x2="2246" y2="51074"/>
                        <a14:backgroundMark x1="2246" y1="74219" x2="1465" y2="70508"/>
                        <a14:backgroundMark x1="1855" y1="53223" x2="1660" y2="50293"/>
                      </a14:backgroundRemoval>
                    </a14:imgEffect>
                  </a14:imgLayer>
                </a14:imgProps>
              </a:ext>
            </a:extLst>
          </a:blip>
          <a:srcRect l="2328" b="6313"/>
          <a:stretch/>
        </p:blipFill>
        <p:spPr>
          <a:xfrm rot="15149950">
            <a:off x="4800264" y="4291636"/>
            <a:ext cx="1820686" cy="1746405"/>
          </a:xfrm>
          <a:prstGeom prst="rect">
            <a:avLst/>
          </a:prstGeom>
        </p:spPr>
      </p:pic>
      <p:pic>
        <p:nvPicPr>
          <p:cNvPr id="11" name="Picture 10" descr="A close up of a pine tree&#10;&#10;Description automatically generated">
            <a:extLst>
              <a:ext uri="{FF2B5EF4-FFF2-40B4-BE49-F238E27FC236}">
                <a16:creationId xmlns:a16="http://schemas.microsoft.com/office/drawing/2014/main" id="{A10636B7-B137-761B-5892-234C9E4EC2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957" b="93555" l="3516" r="97852">
                        <a14:foregroundMark x1="93848" y1="55469" x2="93652" y2="42090"/>
                        <a14:foregroundMark x1="36914" y1="31055" x2="40234" y2="23242"/>
                        <a14:foregroundMark x1="40234" y1="23242" x2="47949" y2="15234"/>
                        <a14:foregroundMark x1="25098" y1="46973" x2="23926" y2="39355"/>
                        <a14:foregroundMark x1="23926" y1="39355" x2="16895" y2="36328"/>
                        <a14:foregroundMark x1="16895" y1="36328" x2="10254" y2="39453"/>
                        <a14:foregroundMark x1="10254" y1="39453" x2="4688" y2="45410"/>
                        <a14:foregroundMark x1="4688" y1="45410" x2="4980" y2="50000"/>
                        <a14:foregroundMark x1="3613" y1="45313" x2="14648" y2="34570"/>
                        <a14:foregroundMark x1="14648" y1="34570" x2="22461" y2="33008"/>
                        <a14:foregroundMark x1="22461" y1="33008" x2="24902" y2="25879"/>
                        <a14:foregroundMark x1="24902" y1="25879" x2="24609" y2="33496"/>
                        <a14:foregroundMark x1="24609" y1="33496" x2="26758" y2="34668"/>
                        <a14:foregroundMark x1="34961" y1="44043" x2="30176" y2="37793"/>
                        <a14:foregroundMark x1="30176" y1="37793" x2="27441" y2="27344"/>
                        <a14:foregroundMark x1="7520" y1="61328" x2="10840" y2="68066"/>
                        <a14:foregroundMark x1="10840" y1="68066" x2="33789" y2="67480"/>
                        <a14:foregroundMark x1="33789" y1="67480" x2="33887" y2="67383"/>
                        <a14:foregroundMark x1="46484" y1="74512" x2="51172" y2="81445"/>
                        <a14:foregroundMark x1="51172" y1="81445" x2="48535" y2="89844"/>
                        <a14:foregroundMark x1="48535" y1="89844" x2="40820" y2="94727"/>
                        <a14:foregroundMark x1="40820" y1="94727" x2="31836" y2="96582"/>
                        <a14:foregroundMark x1="31836" y1="96582" x2="23633" y2="92383"/>
                        <a14:foregroundMark x1="23633" y1="92383" x2="18457" y2="85449"/>
                        <a14:foregroundMark x1="18457" y1="85449" x2="17676" y2="80176"/>
                        <a14:foregroundMark x1="21582" y1="79297" x2="13574" y2="78516"/>
                        <a14:foregroundMark x1="13574" y1="78516" x2="7520" y2="83008"/>
                        <a14:foregroundMark x1="7520" y1="83008" x2="12109" y2="90430"/>
                        <a14:foregroundMark x1="12109" y1="90430" x2="26563" y2="95508"/>
                        <a14:foregroundMark x1="26563" y1="95508" x2="43164" y2="96973"/>
                        <a14:foregroundMark x1="43164" y1="96973" x2="50293" y2="93555"/>
                        <a14:foregroundMark x1="50293" y1="93555" x2="53613" y2="86621"/>
                        <a14:foregroundMark x1="53613" y1="86621" x2="52832" y2="71484"/>
                        <a14:foregroundMark x1="52832" y1="71484" x2="51270" y2="71484"/>
                        <a14:foregroundMark x1="76074" y1="65430" x2="74121" y2="73047"/>
                        <a14:foregroundMark x1="74121" y1="73047" x2="84180" y2="73145"/>
                        <a14:foregroundMark x1="84180" y1="73145" x2="90820" y2="68066"/>
                        <a14:foregroundMark x1="90820" y1="68066" x2="97852" y2="65918"/>
                        <a14:foregroundMark x1="97852" y1="65918" x2="97949" y2="66016"/>
                        <a14:foregroundMark x1="83008" y1="77344" x2="67676" y2="75879"/>
                        <a14:foregroundMark x1="67676" y1="75879" x2="62207" y2="71680"/>
                        <a14:foregroundMark x1="57715" y1="61914" x2="59180" y2="45605"/>
                        <a14:foregroundMark x1="59180" y1="45605" x2="60645" y2="52734"/>
                        <a14:foregroundMark x1="60645" y1="52734" x2="53613" y2="52637"/>
                        <a14:foregroundMark x1="84570" y1="20898" x2="78516" y2="15625"/>
                        <a14:foregroundMark x1="78516" y1="15625" x2="55566" y2="9277"/>
                        <a14:foregroundMark x1="55566" y1="9277" x2="41113" y2="16211"/>
                        <a14:foregroundMark x1="41113" y1="16211" x2="33691" y2="27344"/>
                        <a14:foregroundMark x1="28320" y1="24512" x2="20703" y2="26563"/>
                        <a14:foregroundMark x1="20703" y1="26563" x2="4980" y2="41016"/>
                        <a14:foregroundMark x1="31348" y1="26465" x2="40820" y2="15137"/>
                        <a14:foregroundMark x1="40820" y1="15137" x2="53809" y2="5957"/>
                        <a14:foregroundMark x1="22852" y1="25000" x2="25488" y2="24512"/>
                        <a14:foregroundMark x1="86719" y1="19727" x2="82031" y2="13477"/>
                        <a14:foregroundMark x1="82031" y1="13477" x2="75000" y2="10547"/>
                        <a14:foregroundMark x1="75000" y1="10547" x2="70020" y2="10254"/>
                        <a14:foregroundMark x1="86230" y1="18262" x2="82227" y2="12012"/>
                        <a14:foregroundMark x1="82227" y1="12012" x2="75098" y2="9180"/>
                        <a14:foregroundMark x1="75098" y1="9180" x2="68750" y2="9863"/>
                        <a14:foregroundMark x1="61816" y1="74121" x2="68164" y2="79004"/>
                        <a14:foregroundMark x1="68164" y1="79004" x2="76367" y2="79199"/>
                        <a14:foregroundMark x1="76367" y1="79199" x2="83301" y2="74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936356" y="311134"/>
            <a:ext cx="2268780" cy="22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1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Next at WSL…</a:t>
            </a:r>
          </a:p>
        </p:txBody>
      </p:sp>
      <p:pic>
        <p:nvPicPr>
          <p:cNvPr id="3" name="Picture 2" descr="A piece of wood with red dots on it&#10;&#10;Description automatically generated">
            <a:extLst>
              <a:ext uri="{FF2B5EF4-FFF2-40B4-BE49-F238E27FC236}">
                <a16:creationId xmlns:a16="http://schemas.microsoft.com/office/drawing/2014/main" id="{321D1620-CC95-08E8-F378-0AD11EAA0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8222"/>
            <a:ext cx="8109284" cy="607986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4E460CA-43B4-E9C3-3A81-0787A958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250001"/>
            <a:ext cx="6096000" cy="46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50096-A7A2-A64E-07A5-705B3396CAB3}"/>
              </a:ext>
            </a:extLst>
          </p:cNvPr>
          <p:cNvSpPr txBox="1"/>
          <p:nvPr/>
        </p:nvSpPr>
        <p:spPr>
          <a:xfrm>
            <a:off x="9580293" y="1880582"/>
            <a:ext cx="28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Gärtner</a:t>
            </a:r>
            <a:r>
              <a:rPr lang="en-US" dirty="0"/>
              <a:t> &amp; </a:t>
            </a:r>
            <a:r>
              <a:rPr lang="en-US" dirty="0" err="1"/>
              <a:t>Farahat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79682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Phenological Cycle of Trees</a:t>
            </a:r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76714B52-E369-E24F-B8BD-46347255CB12}"/>
              </a:ext>
            </a:extLst>
          </p:cNvPr>
          <p:cNvSpPr/>
          <p:nvPr/>
        </p:nvSpPr>
        <p:spPr>
          <a:xfrm rot="7077233">
            <a:off x="6793691" y="1132721"/>
            <a:ext cx="321784" cy="660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albbogen 23">
            <a:extLst>
              <a:ext uri="{FF2B5EF4-FFF2-40B4-BE49-F238E27FC236}">
                <a16:creationId xmlns:a16="http://schemas.microsoft.com/office/drawing/2014/main" id="{F55D1056-3ED2-6743-9490-FCD437A2A353}"/>
              </a:ext>
            </a:extLst>
          </p:cNvPr>
          <p:cNvSpPr>
            <a:spLocks noChangeAspect="1"/>
          </p:cNvSpPr>
          <p:nvPr/>
        </p:nvSpPr>
        <p:spPr>
          <a:xfrm>
            <a:off x="3571096" y="1838132"/>
            <a:ext cx="4655626" cy="4655626"/>
          </a:xfrm>
          <a:prstGeom prst="blockArc">
            <a:avLst>
              <a:gd name="adj1" fmla="val 9423810"/>
              <a:gd name="adj2" fmla="val 1034178"/>
              <a:gd name="adj3" fmla="val 1059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Halbbogen 24">
            <a:extLst>
              <a:ext uri="{FF2B5EF4-FFF2-40B4-BE49-F238E27FC236}">
                <a16:creationId xmlns:a16="http://schemas.microsoft.com/office/drawing/2014/main" id="{9ABFD23B-A5D2-D844-97E6-C260F91EA28E}"/>
              </a:ext>
            </a:extLst>
          </p:cNvPr>
          <p:cNvSpPr>
            <a:spLocks noChangeAspect="1"/>
          </p:cNvSpPr>
          <p:nvPr/>
        </p:nvSpPr>
        <p:spPr>
          <a:xfrm rot="10483028">
            <a:off x="4136776" y="2394658"/>
            <a:ext cx="3524264" cy="3524264"/>
          </a:xfrm>
          <a:prstGeom prst="blockArc">
            <a:avLst>
              <a:gd name="adj1" fmla="val 4511015"/>
              <a:gd name="adj2" fmla="val 20883784"/>
              <a:gd name="adj3" fmla="val 1564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Halbbogen 25">
            <a:extLst>
              <a:ext uri="{FF2B5EF4-FFF2-40B4-BE49-F238E27FC236}">
                <a16:creationId xmlns:a16="http://schemas.microsoft.com/office/drawing/2014/main" id="{6E37820A-8A9C-BD40-8D76-9E65E75CF5BE}"/>
              </a:ext>
            </a:extLst>
          </p:cNvPr>
          <p:cNvSpPr>
            <a:spLocks noChangeAspect="1"/>
          </p:cNvSpPr>
          <p:nvPr/>
        </p:nvSpPr>
        <p:spPr>
          <a:xfrm>
            <a:off x="2682378" y="1152730"/>
            <a:ext cx="6433060" cy="6433060"/>
          </a:xfrm>
          <a:prstGeom prst="blockArc">
            <a:avLst>
              <a:gd name="adj1" fmla="val 14867248"/>
              <a:gd name="adj2" fmla="val 17189625"/>
              <a:gd name="adj3" fmla="val 18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5D972F9-5447-DF44-8424-BBC8EC9267CA}"/>
              </a:ext>
            </a:extLst>
          </p:cNvPr>
          <p:cNvSpPr txBox="1"/>
          <p:nvPr/>
        </p:nvSpPr>
        <p:spPr>
          <a:xfrm>
            <a:off x="5586717" y="797349"/>
            <a:ext cx="1320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time</a:t>
            </a:r>
          </a:p>
        </p:txBody>
      </p:sp>
      <p:sp>
        <p:nvSpPr>
          <p:cNvPr id="28" name="Halbbogen 27">
            <a:extLst>
              <a:ext uri="{FF2B5EF4-FFF2-40B4-BE49-F238E27FC236}">
                <a16:creationId xmlns:a16="http://schemas.microsoft.com/office/drawing/2014/main" id="{3FBF47EF-8D39-7A45-9FB4-6A6E8F9D7661}"/>
              </a:ext>
            </a:extLst>
          </p:cNvPr>
          <p:cNvSpPr>
            <a:spLocks noChangeAspect="1"/>
          </p:cNvSpPr>
          <p:nvPr/>
        </p:nvSpPr>
        <p:spPr>
          <a:xfrm>
            <a:off x="6924656" y="4925916"/>
            <a:ext cx="4655626" cy="4655626"/>
          </a:xfrm>
          <a:prstGeom prst="blockArc">
            <a:avLst>
              <a:gd name="adj1" fmla="val 15780072"/>
              <a:gd name="adj2" fmla="val 16688709"/>
              <a:gd name="adj3" fmla="val 432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Halbbogen 29">
            <a:extLst>
              <a:ext uri="{FF2B5EF4-FFF2-40B4-BE49-F238E27FC236}">
                <a16:creationId xmlns:a16="http://schemas.microsoft.com/office/drawing/2014/main" id="{590A3AFA-79A0-0144-A83F-CBA357D824EA}"/>
              </a:ext>
            </a:extLst>
          </p:cNvPr>
          <p:cNvSpPr>
            <a:spLocks noChangeAspect="1"/>
          </p:cNvSpPr>
          <p:nvPr/>
        </p:nvSpPr>
        <p:spPr>
          <a:xfrm>
            <a:off x="6954265" y="5669911"/>
            <a:ext cx="4655626" cy="4655626"/>
          </a:xfrm>
          <a:prstGeom prst="blockArc">
            <a:avLst>
              <a:gd name="adj1" fmla="val 15780072"/>
              <a:gd name="adj2" fmla="val 16688709"/>
              <a:gd name="adj3" fmla="val 432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4457D4D-EACF-B74F-B706-17737EA701CB}"/>
              </a:ext>
            </a:extLst>
          </p:cNvPr>
          <p:cNvSpPr txBox="1"/>
          <p:nvPr/>
        </p:nvSpPr>
        <p:spPr>
          <a:xfrm>
            <a:off x="9757626" y="4802321"/>
            <a:ext cx="269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leaf</a:t>
            </a:r>
            <a:r>
              <a:rPr lang="de-DE" dirty="0"/>
              <a:t> / </a:t>
            </a:r>
            <a:r>
              <a:rPr lang="de-DE" dirty="0" err="1"/>
              <a:t>reproductive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4519D46-A741-B94E-B775-C34176365AF4}"/>
              </a:ext>
            </a:extLst>
          </p:cNvPr>
          <p:cNvSpPr txBox="1"/>
          <p:nvPr/>
        </p:nvSpPr>
        <p:spPr>
          <a:xfrm>
            <a:off x="9757626" y="5569636"/>
            <a:ext cx="203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bud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5BB14C2-6ED1-3646-A463-89FC08F499CB}"/>
              </a:ext>
            </a:extLst>
          </p:cNvPr>
          <p:cNvSpPr txBox="1"/>
          <p:nvPr/>
        </p:nvSpPr>
        <p:spPr>
          <a:xfrm>
            <a:off x="5956047" y="4816324"/>
            <a:ext cx="21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Dormancy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7166CB0-5BDF-F94D-AE9B-81F43BF4F102}"/>
              </a:ext>
            </a:extLst>
          </p:cNvPr>
          <p:cNvSpPr txBox="1"/>
          <p:nvPr/>
        </p:nvSpPr>
        <p:spPr>
          <a:xfrm>
            <a:off x="3640105" y="4596296"/>
            <a:ext cx="1104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Budburst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63AE593-70AD-AF42-89B4-9BD5A156A403}"/>
              </a:ext>
            </a:extLst>
          </p:cNvPr>
          <p:cNvSpPr txBox="1"/>
          <p:nvPr/>
        </p:nvSpPr>
        <p:spPr>
          <a:xfrm>
            <a:off x="2893136" y="2109350"/>
            <a:ext cx="226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51F0AB0-0430-9347-B8C2-BA0BC4323267}"/>
              </a:ext>
            </a:extLst>
          </p:cNvPr>
          <p:cNvSpPr txBox="1"/>
          <p:nvPr/>
        </p:nvSpPr>
        <p:spPr>
          <a:xfrm>
            <a:off x="5015453" y="2463663"/>
            <a:ext cx="120879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Bud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063BFDC-6766-E746-937C-F6F00689F659}"/>
              </a:ext>
            </a:extLst>
          </p:cNvPr>
          <p:cNvSpPr txBox="1"/>
          <p:nvPr/>
        </p:nvSpPr>
        <p:spPr>
          <a:xfrm>
            <a:off x="6114793" y="1968747"/>
            <a:ext cx="201503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senescence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A0DF76A-8F2E-8F4D-B95C-773D957F2719}"/>
              </a:ext>
            </a:extLst>
          </p:cNvPr>
          <p:cNvSpPr txBox="1"/>
          <p:nvPr/>
        </p:nvSpPr>
        <p:spPr>
          <a:xfrm>
            <a:off x="7698317" y="4346717"/>
            <a:ext cx="131844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Leaf</a:t>
            </a:r>
            <a:r>
              <a:rPr lang="de-DE" dirty="0"/>
              <a:t> fall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E6BD416-45E4-FD4C-A005-B5DAE281C248}"/>
              </a:ext>
            </a:extLst>
          </p:cNvPr>
          <p:cNvSpPr txBox="1"/>
          <p:nvPr/>
        </p:nvSpPr>
        <p:spPr>
          <a:xfrm>
            <a:off x="8347003" y="6371575"/>
            <a:ext cx="448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 err="1"/>
              <a:t>modified</a:t>
            </a:r>
            <a:r>
              <a:rPr lang="de-DE" sz="1600" i="1" dirty="0"/>
              <a:t> </a:t>
            </a:r>
            <a:r>
              <a:rPr lang="de-DE" sz="1600" i="1" dirty="0" err="1"/>
              <a:t>from</a:t>
            </a:r>
            <a:r>
              <a:rPr lang="de-DE" sz="1600" i="1" dirty="0"/>
              <a:t> </a:t>
            </a:r>
            <a:r>
              <a:rPr lang="de-CH" sz="1600" i="1" dirty="0" err="1"/>
              <a:t>Delpierre</a:t>
            </a:r>
            <a:r>
              <a:rPr lang="de-CH" sz="1600" i="1" dirty="0"/>
              <a:t> et al. (2016)</a:t>
            </a:r>
          </a:p>
          <a:p>
            <a:r>
              <a:rPr lang="de-DE" sz="1600" i="1" dirty="0"/>
              <a:t>  </a:t>
            </a: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188D2E80-A4B4-B14A-851A-9343E834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09105">
            <a:off x="2475736" y="2992604"/>
            <a:ext cx="1506893" cy="231514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120B71A1-3971-A441-AACF-4AE8C5D7E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154" b="77179" l="0" r="993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19058">
            <a:off x="5376322" y="2791233"/>
            <a:ext cx="1506047" cy="90362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C8F1A074-9A1D-C640-975E-C046851649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63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98862">
            <a:off x="8252221" y="2839095"/>
            <a:ext cx="1381763" cy="1753442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5958485B-2CC7-764F-B41E-1B637D3C2AA4}"/>
              </a:ext>
            </a:extLst>
          </p:cNvPr>
          <p:cNvSpPr txBox="1"/>
          <p:nvPr/>
        </p:nvSpPr>
        <p:spPr>
          <a:xfrm>
            <a:off x="2947238" y="2886304"/>
            <a:ext cx="120879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Flowering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5DD1AD8-6E3C-A144-859E-D9EC0A6A560A}"/>
              </a:ext>
            </a:extLst>
          </p:cNvPr>
          <p:cNvSpPr txBox="1"/>
          <p:nvPr/>
        </p:nvSpPr>
        <p:spPr>
          <a:xfrm>
            <a:off x="7298280" y="2442426"/>
            <a:ext cx="175559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Fruit</a:t>
            </a:r>
            <a:r>
              <a:rPr lang="de-DE" dirty="0"/>
              <a:t> </a:t>
            </a:r>
            <a:r>
              <a:rPr lang="de-DE" dirty="0" err="1"/>
              <a:t>ripening</a:t>
            </a:r>
            <a:endParaRPr lang="de-DE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58BAA29-7C91-5DDC-33E8-9B9FEBC445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312148">
            <a:off x="7790254" y="1017846"/>
            <a:ext cx="2079266" cy="155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2D82A0-683C-A1A4-EB54-4459839A74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7653" y="2055750"/>
            <a:ext cx="1971514" cy="142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2DF6B53E-C892-C57A-F4E7-59CB927B4230}"/>
              </a:ext>
            </a:extLst>
          </p:cNvPr>
          <p:cNvSpPr/>
          <p:nvPr/>
        </p:nvSpPr>
        <p:spPr>
          <a:xfrm rot="19051888" flipH="1">
            <a:off x="4044317" y="5962308"/>
            <a:ext cx="1363016" cy="844070"/>
          </a:xfrm>
          <a:prstGeom prst="leftArrow">
            <a:avLst/>
          </a:prstGeom>
          <a:solidFill>
            <a:srgbClr val="00B0F0">
              <a:alpha val="6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Kälte</a:t>
            </a:r>
          </a:p>
        </p:txBody>
      </p:sp>
      <p:sp>
        <p:nvSpPr>
          <p:cNvPr id="5" name="Pfeil nach links 4">
            <a:extLst>
              <a:ext uri="{FF2B5EF4-FFF2-40B4-BE49-F238E27FC236}">
                <a16:creationId xmlns:a16="http://schemas.microsoft.com/office/drawing/2014/main" id="{B7384FEF-DC30-897C-7056-E56397D8E8AF}"/>
              </a:ext>
            </a:extLst>
          </p:cNvPr>
          <p:cNvSpPr/>
          <p:nvPr/>
        </p:nvSpPr>
        <p:spPr>
          <a:xfrm rot="20979998" flipH="1">
            <a:off x="2039981" y="4937298"/>
            <a:ext cx="1640402" cy="844071"/>
          </a:xfrm>
          <a:prstGeom prst="leftArrow">
            <a:avLst/>
          </a:prstGeom>
          <a:solidFill>
            <a:srgbClr val="FF0000">
              <a:alpha val="6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b="1" dirty="0"/>
              <a:t>Wärme</a:t>
            </a:r>
          </a:p>
        </p:txBody>
      </p:sp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D1FFD111-64E8-BFF6-CB2B-D5D8904D0C47}"/>
              </a:ext>
            </a:extLst>
          </p:cNvPr>
          <p:cNvSpPr/>
          <p:nvPr/>
        </p:nvSpPr>
        <p:spPr>
          <a:xfrm rot="20201351" flipH="1">
            <a:off x="2888031" y="5580039"/>
            <a:ext cx="1772858" cy="844070"/>
          </a:xfrm>
          <a:prstGeom prst="leftArrow">
            <a:avLst/>
          </a:prstGeom>
          <a:solidFill>
            <a:srgbClr val="FFC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Tageslänge</a:t>
            </a:r>
          </a:p>
        </p:txBody>
      </p:sp>
    </p:spTree>
    <p:extLst>
      <p:ext uri="{BB962C8B-B14F-4D97-AF65-F5344CB8AC3E}">
        <p14:creationId xmlns:p14="http://schemas.microsoft.com/office/powerpoint/2010/main" val="3797370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Sensors</a:t>
            </a:r>
          </a:p>
        </p:txBody>
      </p:sp>
      <p:pic>
        <p:nvPicPr>
          <p:cNvPr id="4" name="Grafik 4" descr="Ein Bild, das Gras, draußen enthält.&#10;&#10;Automatisch generierte Beschreibung">
            <a:extLst>
              <a:ext uri="{FF2B5EF4-FFF2-40B4-BE49-F238E27FC236}">
                <a16:creationId xmlns:a16="http://schemas.microsoft.com/office/drawing/2014/main" id="{99C4105B-985D-8606-A009-FD6F101DB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7" y="643467"/>
            <a:ext cx="4010828" cy="5571066"/>
          </a:xfrm>
          <a:prstGeom prst="rect">
            <a:avLst/>
          </a:prstGeom>
        </p:spPr>
      </p:pic>
      <p:pic>
        <p:nvPicPr>
          <p:cNvPr id="5" name="Grafik 2">
            <a:extLst>
              <a:ext uri="{FF2B5EF4-FFF2-40B4-BE49-F238E27FC236}">
                <a16:creationId xmlns:a16="http://schemas.microsoft.com/office/drawing/2014/main" id="{C8805152-EC89-8986-3780-3C640D013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4932" y="643467"/>
            <a:ext cx="6573601" cy="55710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D3412A9-5490-0ADF-7B56-94DFCD280A3E}"/>
              </a:ext>
            </a:extLst>
          </p:cNvPr>
          <p:cNvSpPr txBox="1"/>
          <p:nvPr/>
        </p:nvSpPr>
        <p:spPr>
          <a:xfrm>
            <a:off x="795867" y="6333067"/>
            <a:ext cx="385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Point </a:t>
            </a:r>
            <a:r>
              <a:rPr lang="de-DE" dirty="0" err="1"/>
              <a:t>dendrometer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4C162D-3FBB-3997-907E-AD8766A33114}"/>
              </a:ext>
            </a:extLst>
          </p:cNvPr>
          <p:cNvSpPr txBox="1"/>
          <p:nvPr/>
        </p:nvSpPr>
        <p:spPr>
          <a:xfrm>
            <a:off x="5073905" y="6306079"/>
            <a:ext cx="385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dendrometer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28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017D2E-1C54-CB44-85A3-16C5B6A97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1450" y="2092635"/>
            <a:ext cx="7200550" cy="47653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EB96F8-61BA-0A86-DBF3-D67A7705D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6587195" cy="43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017D2E-1C54-CB44-85A3-16C5B6A97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1450" y="2092635"/>
            <a:ext cx="7200550" cy="47653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EB96F8-61BA-0A86-DBF3-D67A7705D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6587195" cy="43871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C933CCD-F026-4028-AF50-051BDD334263}"/>
              </a:ext>
            </a:extLst>
          </p:cNvPr>
          <p:cNvSpPr txBox="1"/>
          <p:nvPr/>
        </p:nvSpPr>
        <p:spPr>
          <a:xfrm>
            <a:off x="6741994" y="191069"/>
            <a:ext cx="4585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Swiss </a:t>
            </a:r>
            <a:r>
              <a:rPr lang="de-DE" b="1" dirty="0" err="1"/>
              <a:t>transport</a:t>
            </a:r>
            <a:r>
              <a:rPr lang="de-DE" b="1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punctual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Conservative</a:t>
            </a:r>
            <a:r>
              <a:rPr lang="de-DE" dirty="0"/>
              <a:t> (</a:t>
            </a:r>
            <a:r>
              <a:rPr lang="de-DE" dirty="0" err="1"/>
              <a:t>fixed</a:t>
            </a:r>
            <a:r>
              <a:rPr lang="de-DE" dirty="0"/>
              <a:t> route and </a:t>
            </a:r>
            <a:r>
              <a:rPr lang="de-DE" dirty="0" err="1"/>
              <a:t>stops</a:t>
            </a:r>
            <a:r>
              <a:rPr lang="de-DE" dirty="0"/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18510B-5912-D310-7DEC-BEDC5CB92C10}"/>
              </a:ext>
            </a:extLst>
          </p:cNvPr>
          <p:cNvSpPr txBox="1"/>
          <p:nvPr/>
        </p:nvSpPr>
        <p:spPr>
          <a:xfrm>
            <a:off x="643467" y="5733899"/>
            <a:ext cx="439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Bolivian</a:t>
            </a:r>
            <a:r>
              <a:rPr lang="de-DE" b="1" dirty="0"/>
              <a:t> </a:t>
            </a:r>
            <a:r>
              <a:rPr lang="de-DE" b="1" dirty="0" err="1"/>
              <a:t>transport</a:t>
            </a:r>
            <a:r>
              <a:rPr lang="de-DE" b="1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/>
              <a:t>high </a:t>
            </a:r>
            <a:r>
              <a:rPr lang="de-DE" dirty="0" err="1"/>
              <a:t>uncertainty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Flexible (</a:t>
            </a:r>
            <a:r>
              <a:rPr lang="de-DE" dirty="0" err="1"/>
              <a:t>improvised</a:t>
            </a:r>
            <a:r>
              <a:rPr lang="de-DE" dirty="0"/>
              <a:t> route and </a:t>
            </a:r>
            <a:r>
              <a:rPr lang="de-DE" dirty="0" err="1"/>
              <a:t>stops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708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4405028"/>
            <a:chOff x="790022" y="1982383"/>
            <a:chExt cx="8148277" cy="3408572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128688"/>
              <a:ext cx="7629063" cy="1258830"/>
              <a:chOff x="526557" y="5174241"/>
              <a:chExt cx="3734975" cy="1069147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sp>
        <p:nvSpPr>
          <p:cNvPr id="5" name="TextBox 22">
            <a:extLst>
              <a:ext uri="{FF2B5EF4-FFF2-40B4-BE49-F238E27FC236}">
                <a16:creationId xmlns:a16="http://schemas.microsoft.com/office/drawing/2014/main" id="{9F1F0C5B-DF70-F601-250F-A64D18DFD3C9}"/>
              </a:ext>
            </a:extLst>
          </p:cNvPr>
          <p:cNvSpPr txBox="1"/>
          <p:nvPr/>
        </p:nvSpPr>
        <p:spPr>
          <a:xfrm>
            <a:off x="4377487" y="5535615"/>
            <a:ext cx="3342687" cy="477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growing season 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7035609-F4DE-13F1-F6F3-77C21AE29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BF18514-8D62-DD34-59E2-172E0D885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E68EC7-C4D6-E482-4E78-08FBBA31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9" b="89919" l="7927" r="93537">
                        <a14:foregroundMark x1="9512" y1="39512" x2="7927" y2="55447"/>
                        <a14:foregroundMark x1="7927" y1="55447" x2="10244" y2="67967"/>
                        <a14:foregroundMark x1="66585" y1="66016" x2="61829" y2="64553"/>
                        <a14:foregroundMark x1="90366" y1="65691" x2="87439" y2="66341"/>
                        <a14:foregroundMark x1="89390" y1="61301" x2="87683" y2="61463"/>
                        <a14:foregroundMark x1="93537" y1="48293" x2="92683" y2="48455"/>
                        <a14:foregroundMark x1="93293" y1="49919" x2="93293" y2="49919"/>
                        <a14:foregroundMark x1="93537" y1="49593" x2="93537" y2="49593"/>
                        <a14:foregroundMark x1="89878" y1="53821" x2="90244" y2="59024"/>
                        <a14:foregroundMark x1="84512" y1="43089" x2="84512" y2="40813"/>
                        <a14:backgroundMark x1="86585" y1="55447" x2="87683" y2="56098"/>
                        <a14:backgroundMark x1="88171" y1="59024" x2="88171" y2="59024"/>
                        <a14:backgroundMark x1="88659" y1="59024" x2="88659" y2="5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723" y="951376"/>
            <a:ext cx="1714776" cy="12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37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30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E1752A2-F9B0-5262-83AD-A7325D043EB2}"/>
              </a:ext>
            </a:extLst>
          </p:cNvPr>
          <p:cNvGrpSpPr/>
          <p:nvPr/>
        </p:nvGrpSpPr>
        <p:grpSpPr>
          <a:xfrm>
            <a:off x="5455247" y="2843959"/>
            <a:ext cx="451485" cy="171086"/>
            <a:chOff x="1652845" y="2610245"/>
            <a:chExt cx="704643" cy="180000"/>
          </a:xfrm>
        </p:grpSpPr>
        <p:cxnSp>
          <p:nvCxnSpPr>
            <p:cNvPr id="5" name="Straight Arrow Connector 63">
              <a:extLst>
                <a:ext uri="{FF2B5EF4-FFF2-40B4-BE49-F238E27FC236}">
                  <a16:creationId xmlns:a16="http://schemas.microsoft.com/office/drawing/2014/main" id="{4C38B576-B972-5419-9D35-7FDA9758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63">
              <a:extLst>
                <a:ext uri="{FF2B5EF4-FFF2-40B4-BE49-F238E27FC236}">
                  <a16:creationId xmlns:a16="http://schemas.microsoft.com/office/drawing/2014/main" id="{5008DC89-30E0-24AD-BA39-195F5B76E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3">
              <a:extLst>
                <a:ext uri="{FF2B5EF4-FFF2-40B4-BE49-F238E27FC236}">
                  <a16:creationId xmlns:a16="http://schemas.microsoft.com/office/drawing/2014/main" id="{F628E001-97A4-5015-83A1-B5684AB3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E4DC009B-6031-9E01-E01F-5EC05CC3A13C}"/>
              </a:ext>
            </a:extLst>
          </p:cNvPr>
          <p:cNvSpPr txBox="1"/>
          <p:nvPr/>
        </p:nvSpPr>
        <p:spPr>
          <a:xfrm>
            <a:off x="5310241" y="2039194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Stressor </a:t>
            </a:r>
            <a:r>
              <a:rPr lang="en-GB" dirty="0">
                <a:solidFill>
                  <a:srgbClr val="FF0000"/>
                </a:solidFill>
                <a:latin typeface="Calibri"/>
              </a:rPr>
              <a:t>(2 weeks drought)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E9D1A0B4-BD16-3B23-6952-9E14368C9D13}"/>
              </a:ext>
            </a:extLst>
          </p:cNvPr>
          <p:cNvSpPr/>
          <p:nvPr/>
        </p:nvSpPr>
        <p:spPr>
          <a:xfrm>
            <a:off x="5445353" y="2689691"/>
            <a:ext cx="451484" cy="1019764"/>
          </a:xfrm>
          <a:prstGeom prst="downArrow">
            <a:avLst/>
          </a:prstGeom>
          <a:solidFill>
            <a:schemeClr val="accent5">
              <a:alpha val="62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8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E1752A2-F9B0-5262-83AD-A7325D043EB2}"/>
              </a:ext>
            </a:extLst>
          </p:cNvPr>
          <p:cNvGrpSpPr/>
          <p:nvPr/>
        </p:nvGrpSpPr>
        <p:grpSpPr>
          <a:xfrm>
            <a:off x="5455247" y="2843959"/>
            <a:ext cx="451485" cy="171086"/>
            <a:chOff x="1652845" y="2610245"/>
            <a:chExt cx="704643" cy="180000"/>
          </a:xfrm>
        </p:grpSpPr>
        <p:cxnSp>
          <p:nvCxnSpPr>
            <p:cNvPr id="5" name="Straight Arrow Connector 63">
              <a:extLst>
                <a:ext uri="{FF2B5EF4-FFF2-40B4-BE49-F238E27FC236}">
                  <a16:creationId xmlns:a16="http://schemas.microsoft.com/office/drawing/2014/main" id="{4C38B576-B972-5419-9D35-7FDA9758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63">
              <a:extLst>
                <a:ext uri="{FF2B5EF4-FFF2-40B4-BE49-F238E27FC236}">
                  <a16:creationId xmlns:a16="http://schemas.microsoft.com/office/drawing/2014/main" id="{5008DC89-30E0-24AD-BA39-195F5B76E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3">
              <a:extLst>
                <a:ext uri="{FF2B5EF4-FFF2-40B4-BE49-F238E27FC236}">
                  <a16:creationId xmlns:a16="http://schemas.microsoft.com/office/drawing/2014/main" id="{F628E001-97A4-5015-83A1-B5684AB3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E4DC009B-6031-9E01-E01F-5EC05CC3A13C}"/>
              </a:ext>
            </a:extLst>
          </p:cNvPr>
          <p:cNvSpPr txBox="1"/>
          <p:nvPr/>
        </p:nvSpPr>
        <p:spPr>
          <a:xfrm>
            <a:off x="5310241" y="2039194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Stressor </a:t>
            </a:r>
            <a:r>
              <a:rPr lang="en-GB" dirty="0">
                <a:solidFill>
                  <a:srgbClr val="FF0000"/>
                </a:solidFill>
                <a:latin typeface="Calibri"/>
              </a:rPr>
              <a:t>(2 weeks drought)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E9D1A0B4-BD16-3B23-6952-9E14368C9D13}"/>
              </a:ext>
            </a:extLst>
          </p:cNvPr>
          <p:cNvSpPr/>
          <p:nvPr/>
        </p:nvSpPr>
        <p:spPr>
          <a:xfrm>
            <a:off x="5445353" y="2689691"/>
            <a:ext cx="451484" cy="1019764"/>
          </a:xfrm>
          <a:prstGeom prst="downArrow">
            <a:avLst/>
          </a:prstGeom>
          <a:solidFill>
            <a:schemeClr val="accent5">
              <a:alpha val="62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F84D9999-8524-4236-C86E-5EE06557202C}"/>
              </a:ext>
            </a:extLst>
          </p:cNvPr>
          <p:cNvCxnSpPr>
            <a:cxnSpLocks/>
          </p:cNvCxnSpPr>
          <p:nvPr/>
        </p:nvCxnSpPr>
        <p:spPr>
          <a:xfrm>
            <a:off x="8052687" y="4413810"/>
            <a:ext cx="439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13D667-0632-42AD-B228-E3B4F6854935}"/>
              </a:ext>
            </a:extLst>
          </p:cNvPr>
          <p:cNvSpPr txBox="1"/>
          <p:nvPr/>
        </p:nvSpPr>
        <p:spPr>
          <a:xfrm>
            <a:off x="8673101" y="4180468"/>
            <a:ext cx="28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conservative</a:t>
            </a:r>
            <a:r>
              <a:rPr lang="de-DE" dirty="0"/>
              <a:t> (Swiss style) 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B1DAFEB-C0B7-3A42-CE1B-6427C2D6F882}"/>
              </a:ext>
            </a:extLst>
          </p:cNvPr>
          <p:cNvSpPr/>
          <p:nvPr/>
        </p:nvSpPr>
        <p:spPr>
          <a:xfrm>
            <a:off x="4177820" y="3795701"/>
            <a:ext cx="3284575" cy="1618204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58274 h 2280119"/>
              <a:gd name="connsiteX1" fmla="*/ 920421 w 3414240"/>
              <a:gd name="connsiteY1" fmla="*/ 1218475 h 2280119"/>
              <a:gd name="connsiteX2" fmla="*/ 937995 w 3414240"/>
              <a:gd name="connsiteY2" fmla="*/ 1225791 h 2280119"/>
              <a:gd name="connsiteX3" fmla="*/ 1718043 w 3414240"/>
              <a:gd name="connsiteY3" fmla="*/ 9706 h 2280119"/>
              <a:gd name="connsiteX4" fmla="*/ 2643070 w 3414240"/>
              <a:gd name="connsiteY4" fmla="*/ 1982443 h 2280119"/>
              <a:gd name="connsiteX5" fmla="*/ 3414240 w 3414240"/>
              <a:gd name="connsiteY5" fmla="*/ 2280119 h 2280119"/>
              <a:gd name="connsiteX0" fmla="*/ 0 w 3414240"/>
              <a:gd name="connsiteY0" fmla="*/ 2258738 h 2280583"/>
              <a:gd name="connsiteX1" fmla="*/ 920421 w 3414240"/>
              <a:gd name="connsiteY1" fmla="*/ 1218939 h 2280583"/>
              <a:gd name="connsiteX2" fmla="*/ 937995 w 3414240"/>
              <a:gd name="connsiteY2" fmla="*/ 1226255 h 2280583"/>
              <a:gd name="connsiteX3" fmla="*/ 930851 w 3414240"/>
              <a:gd name="connsiteY3" fmla="*/ 1211968 h 2280583"/>
              <a:gd name="connsiteX4" fmla="*/ 1718043 w 3414240"/>
              <a:gd name="connsiteY4" fmla="*/ 10170 h 2280583"/>
              <a:gd name="connsiteX5" fmla="*/ 2643070 w 3414240"/>
              <a:gd name="connsiteY5" fmla="*/ 1982907 h 2280583"/>
              <a:gd name="connsiteX6" fmla="*/ 3414240 w 3414240"/>
              <a:gd name="connsiteY6" fmla="*/ 2280583 h 2280583"/>
              <a:gd name="connsiteX0" fmla="*/ 0 w 3414240"/>
              <a:gd name="connsiteY0" fmla="*/ 2295519 h 2317364"/>
              <a:gd name="connsiteX1" fmla="*/ 920421 w 3414240"/>
              <a:gd name="connsiteY1" fmla="*/ 1255720 h 2317364"/>
              <a:gd name="connsiteX2" fmla="*/ 937995 w 3414240"/>
              <a:gd name="connsiteY2" fmla="*/ 1263036 h 2317364"/>
              <a:gd name="connsiteX3" fmla="*/ 1216601 w 3414240"/>
              <a:gd name="connsiteY3" fmla="*/ 670105 h 2317364"/>
              <a:gd name="connsiteX4" fmla="*/ 1718043 w 3414240"/>
              <a:gd name="connsiteY4" fmla="*/ 46951 h 2317364"/>
              <a:gd name="connsiteX5" fmla="*/ 2643070 w 3414240"/>
              <a:gd name="connsiteY5" fmla="*/ 2019688 h 2317364"/>
              <a:gd name="connsiteX6" fmla="*/ 3414240 w 3414240"/>
              <a:gd name="connsiteY6" fmla="*/ 2317364 h 2317364"/>
              <a:gd name="connsiteX0" fmla="*/ 0 w 3414240"/>
              <a:gd name="connsiteY0" fmla="*/ 2271933 h 2293778"/>
              <a:gd name="connsiteX1" fmla="*/ 920421 w 3414240"/>
              <a:gd name="connsiteY1" fmla="*/ 1232134 h 2293778"/>
              <a:gd name="connsiteX2" fmla="*/ 937995 w 3414240"/>
              <a:gd name="connsiteY2" fmla="*/ 1239450 h 2293778"/>
              <a:gd name="connsiteX3" fmla="*/ 1116588 w 3414240"/>
              <a:gd name="connsiteY3" fmla="*/ 932269 h 2293778"/>
              <a:gd name="connsiteX4" fmla="*/ 1718043 w 3414240"/>
              <a:gd name="connsiteY4" fmla="*/ 23365 h 2293778"/>
              <a:gd name="connsiteX5" fmla="*/ 2643070 w 3414240"/>
              <a:gd name="connsiteY5" fmla="*/ 1996102 h 2293778"/>
              <a:gd name="connsiteX6" fmla="*/ 3414240 w 3414240"/>
              <a:gd name="connsiteY6" fmla="*/ 2293778 h 2293778"/>
              <a:gd name="connsiteX0" fmla="*/ 0 w 3414240"/>
              <a:gd name="connsiteY0" fmla="*/ 2297479 h 2319324"/>
              <a:gd name="connsiteX1" fmla="*/ 920421 w 3414240"/>
              <a:gd name="connsiteY1" fmla="*/ 1257680 h 2319324"/>
              <a:gd name="connsiteX2" fmla="*/ 937995 w 3414240"/>
              <a:gd name="connsiteY2" fmla="*/ 1264996 h 2319324"/>
              <a:gd name="connsiteX3" fmla="*/ 1116588 w 3414240"/>
              <a:gd name="connsiteY3" fmla="*/ 957815 h 2319324"/>
              <a:gd name="connsiteX4" fmla="*/ 1259464 w 3414240"/>
              <a:gd name="connsiteY4" fmla="*/ 629203 h 2319324"/>
              <a:gd name="connsiteX5" fmla="*/ 1718043 w 3414240"/>
              <a:gd name="connsiteY5" fmla="*/ 48911 h 2319324"/>
              <a:gd name="connsiteX6" fmla="*/ 2643070 w 3414240"/>
              <a:gd name="connsiteY6" fmla="*/ 2021648 h 2319324"/>
              <a:gd name="connsiteX7" fmla="*/ 3414240 w 3414240"/>
              <a:gd name="connsiteY7" fmla="*/ 2319324 h 2319324"/>
              <a:gd name="connsiteX0" fmla="*/ 0 w 3414240"/>
              <a:gd name="connsiteY0" fmla="*/ 2255397 h 2277242"/>
              <a:gd name="connsiteX1" fmla="*/ 920421 w 3414240"/>
              <a:gd name="connsiteY1" fmla="*/ 1215598 h 2277242"/>
              <a:gd name="connsiteX2" fmla="*/ 937995 w 3414240"/>
              <a:gd name="connsiteY2" fmla="*/ 1222914 h 2277242"/>
              <a:gd name="connsiteX3" fmla="*/ 1116588 w 3414240"/>
              <a:gd name="connsiteY3" fmla="*/ 915733 h 2277242"/>
              <a:gd name="connsiteX4" fmla="*/ 1445202 w 3414240"/>
              <a:gd name="connsiteY4" fmla="*/ 1315783 h 2277242"/>
              <a:gd name="connsiteX5" fmla="*/ 1718043 w 3414240"/>
              <a:gd name="connsiteY5" fmla="*/ 6829 h 2277242"/>
              <a:gd name="connsiteX6" fmla="*/ 2643070 w 3414240"/>
              <a:gd name="connsiteY6" fmla="*/ 1979566 h 2277242"/>
              <a:gd name="connsiteX7" fmla="*/ 3414240 w 3414240"/>
              <a:gd name="connsiteY7" fmla="*/ 2277242 h 2277242"/>
              <a:gd name="connsiteX0" fmla="*/ 0 w 3414240"/>
              <a:gd name="connsiteY0" fmla="*/ 1604656 h 1626501"/>
              <a:gd name="connsiteX1" fmla="*/ 920421 w 3414240"/>
              <a:gd name="connsiteY1" fmla="*/ 564857 h 1626501"/>
              <a:gd name="connsiteX2" fmla="*/ 937995 w 3414240"/>
              <a:gd name="connsiteY2" fmla="*/ 572173 h 1626501"/>
              <a:gd name="connsiteX3" fmla="*/ 1116588 w 3414240"/>
              <a:gd name="connsiteY3" fmla="*/ 264992 h 1626501"/>
              <a:gd name="connsiteX4" fmla="*/ 1445202 w 3414240"/>
              <a:gd name="connsiteY4" fmla="*/ 665042 h 1626501"/>
              <a:gd name="connsiteX5" fmla="*/ 2075230 w 3414240"/>
              <a:gd name="connsiteY5" fmla="*/ 13313 h 1626501"/>
              <a:gd name="connsiteX6" fmla="*/ 2643070 w 3414240"/>
              <a:gd name="connsiteY6" fmla="*/ 1328825 h 1626501"/>
              <a:gd name="connsiteX7" fmla="*/ 3414240 w 3414240"/>
              <a:gd name="connsiteY7" fmla="*/ 1626501 h 1626501"/>
              <a:gd name="connsiteX0" fmla="*/ 0 w 3414240"/>
              <a:gd name="connsiteY0" fmla="*/ 1602839 h 1624684"/>
              <a:gd name="connsiteX1" fmla="*/ 920421 w 3414240"/>
              <a:gd name="connsiteY1" fmla="*/ 563040 h 1624684"/>
              <a:gd name="connsiteX2" fmla="*/ 937995 w 3414240"/>
              <a:gd name="connsiteY2" fmla="*/ 570356 h 1624684"/>
              <a:gd name="connsiteX3" fmla="*/ 1116588 w 3414240"/>
              <a:gd name="connsiteY3" fmla="*/ 263175 h 1624684"/>
              <a:gd name="connsiteX4" fmla="*/ 1688089 w 3414240"/>
              <a:gd name="connsiteY4" fmla="*/ 698944 h 1624684"/>
              <a:gd name="connsiteX5" fmla="*/ 2075230 w 3414240"/>
              <a:gd name="connsiteY5" fmla="*/ 11496 h 1624684"/>
              <a:gd name="connsiteX6" fmla="*/ 2643070 w 3414240"/>
              <a:gd name="connsiteY6" fmla="*/ 1327008 h 1624684"/>
              <a:gd name="connsiteX7" fmla="*/ 3414240 w 3414240"/>
              <a:gd name="connsiteY7" fmla="*/ 1624684 h 1624684"/>
              <a:gd name="connsiteX0" fmla="*/ 0 w 3414240"/>
              <a:gd name="connsiteY0" fmla="*/ 1600050 h 1621895"/>
              <a:gd name="connsiteX1" fmla="*/ 920421 w 3414240"/>
              <a:gd name="connsiteY1" fmla="*/ 560251 h 1621895"/>
              <a:gd name="connsiteX2" fmla="*/ 937995 w 3414240"/>
              <a:gd name="connsiteY2" fmla="*/ 567567 h 1621895"/>
              <a:gd name="connsiteX3" fmla="*/ 1116588 w 3414240"/>
              <a:gd name="connsiteY3" fmla="*/ 260386 h 1621895"/>
              <a:gd name="connsiteX4" fmla="*/ 1495207 w 3414240"/>
              <a:gd name="connsiteY4" fmla="*/ 760449 h 1621895"/>
              <a:gd name="connsiteX5" fmla="*/ 2075230 w 3414240"/>
              <a:gd name="connsiteY5" fmla="*/ 8707 h 1621895"/>
              <a:gd name="connsiteX6" fmla="*/ 2643070 w 3414240"/>
              <a:gd name="connsiteY6" fmla="*/ 1324219 h 1621895"/>
              <a:gd name="connsiteX7" fmla="*/ 3414240 w 3414240"/>
              <a:gd name="connsiteY7" fmla="*/ 1621895 h 1621895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937995 w 3414240"/>
              <a:gd name="connsiteY2" fmla="*/ 563876 h 1618204"/>
              <a:gd name="connsiteX3" fmla="*/ 1116588 w 3414240"/>
              <a:gd name="connsiteY3" fmla="*/ 256695 h 1618204"/>
              <a:gd name="connsiteX4" fmla="*/ 1566645 w 3414240"/>
              <a:gd name="connsiteY4" fmla="*/ 835339 h 1618204"/>
              <a:gd name="connsiteX5" fmla="*/ 2075230 w 3414240"/>
              <a:gd name="connsiteY5" fmla="*/ 5016 h 1618204"/>
              <a:gd name="connsiteX6" fmla="*/ 2643070 w 3414240"/>
              <a:gd name="connsiteY6" fmla="*/ 1320528 h 1618204"/>
              <a:gd name="connsiteX7" fmla="*/ 3414240 w 3414240"/>
              <a:gd name="connsiteY7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4240" h="1618204">
                <a:moveTo>
                  <a:pt x="0" y="1596359"/>
                </a:moveTo>
                <a:cubicBezTo>
                  <a:pt x="376237" y="1585643"/>
                  <a:pt x="841480" y="679825"/>
                  <a:pt x="920421" y="556560"/>
                </a:cubicBezTo>
                <a:cubicBezTo>
                  <a:pt x="999362" y="433295"/>
                  <a:pt x="987453" y="395970"/>
                  <a:pt x="1116588" y="256695"/>
                </a:cubicBezTo>
                <a:cubicBezTo>
                  <a:pt x="1341616" y="200737"/>
                  <a:pt x="1430684" y="901098"/>
                  <a:pt x="1566645" y="835339"/>
                </a:cubicBezTo>
                <a:cubicBezTo>
                  <a:pt x="1766899" y="848162"/>
                  <a:pt x="1895826" y="-75849"/>
                  <a:pt x="2075230" y="5016"/>
                </a:cubicBezTo>
                <a:cubicBezTo>
                  <a:pt x="2254634" y="85881"/>
                  <a:pt x="2433421" y="896783"/>
                  <a:pt x="2643070" y="1320528"/>
                </a:cubicBezTo>
                <a:cubicBezTo>
                  <a:pt x="2935844" y="1691373"/>
                  <a:pt x="3197713" y="1567883"/>
                  <a:pt x="3414240" y="161820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E1752A2-F9B0-5262-83AD-A7325D043EB2}"/>
              </a:ext>
            </a:extLst>
          </p:cNvPr>
          <p:cNvGrpSpPr/>
          <p:nvPr/>
        </p:nvGrpSpPr>
        <p:grpSpPr>
          <a:xfrm>
            <a:off x="5455247" y="2843959"/>
            <a:ext cx="451485" cy="171086"/>
            <a:chOff x="1652845" y="2610245"/>
            <a:chExt cx="704643" cy="180000"/>
          </a:xfrm>
        </p:grpSpPr>
        <p:cxnSp>
          <p:nvCxnSpPr>
            <p:cNvPr id="5" name="Straight Arrow Connector 63">
              <a:extLst>
                <a:ext uri="{FF2B5EF4-FFF2-40B4-BE49-F238E27FC236}">
                  <a16:creationId xmlns:a16="http://schemas.microsoft.com/office/drawing/2014/main" id="{4C38B576-B972-5419-9D35-7FDA9758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63">
              <a:extLst>
                <a:ext uri="{FF2B5EF4-FFF2-40B4-BE49-F238E27FC236}">
                  <a16:creationId xmlns:a16="http://schemas.microsoft.com/office/drawing/2014/main" id="{5008DC89-30E0-24AD-BA39-195F5B76E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3">
              <a:extLst>
                <a:ext uri="{FF2B5EF4-FFF2-40B4-BE49-F238E27FC236}">
                  <a16:creationId xmlns:a16="http://schemas.microsoft.com/office/drawing/2014/main" id="{F628E001-97A4-5015-83A1-B5684AB3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E4DC009B-6031-9E01-E01F-5EC05CC3A13C}"/>
              </a:ext>
            </a:extLst>
          </p:cNvPr>
          <p:cNvSpPr txBox="1"/>
          <p:nvPr/>
        </p:nvSpPr>
        <p:spPr>
          <a:xfrm>
            <a:off x="5310241" y="2039194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Stressor </a:t>
            </a:r>
            <a:r>
              <a:rPr lang="en-GB" dirty="0">
                <a:solidFill>
                  <a:srgbClr val="FF0000"/>
                </a:solidFill>
                <a:latin typeface="Calibri"/>
              </a:rPr>
              <a:t>(2 weeks drought)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E9D1A0B4-BD16-3B23-6952-9E14368C9D13}"/>
              </a:ext>
            </a:extLst>
          </p:cNvPr>
          <p:cNvSpPr/>
          <p:nvPr/>
        </p:nvSpPr>
        <p:spPr>
          <a:xfrm>
            <a:off x="5445353" y="2689691"/>
            <a:ext cx="451484" cy="1019764"/>
          </a:xfrm>
          <a:prstGeom prst="downArrow">
            <a:avLst/>
          </a:prstGeom>
          <a:solidFill>
            <a:schemeClr val="accent5">
              <a:alpha val="62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F84D9999-8524-4236-C86E-5EE06557202C}"/>
              </a:ext>
            </a:extLst>
          </p:cNvPr>
          <p:cNvCxnSpPr>
            <a:cxnSpLocks/>
          </p:cNvCxnSpPr>
          <p:nvPr/>
        </p:nvCxnSpPr>
        <p:spPr>
          <a:xfrm>
            <a:off x="8052687" y="4413810"/>
            <a:ext cx="439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3AFA1B3C-C95E-5F6E-3A38-7B3A0D064D0C}"/>
              </a:ext>
            </a:extLst>
          </p:cNvPr>
          <p:cNvCxnSpPr>
            <a:cxnSpLocks/>
          </p:cNvCxnSpPr>
          <p:nvPr/>
        </p:nvCxnSpPr>
        <p:spPr>
          <a:xfrm>
            <a:off x="8052687" y="4919188"/>
            <a:ext cx="439387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13D667-0632-42AD-B228-E3B4F6854935}"/>
              </a:ext>
            </a:extLst>
          </p:cNvPr>
          <p:cNvSpPr txBox="1"/>
          <p:nvPr/>
        </p:nvSpPr>
        <p:spPr>
          <a:xfrm>
            <a:off x="8673101" y="4180468"/>
            <a:ext cx="28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conservative</a:t>
            </a:r>
            <a:r>
              <a:rPr lang="de-DE" dirty="0"/>
              <a:t> (Swiss style)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7D5BE6-98C4-8B2C-DE0B-4FF1A2E1EDE2}"/>
              </a:ext>
            </a:extLst>
          </p:cNvPr>
          <p:cNvSpPr txBox="1"/>
          <p:nvPr/>
        </p:nvSpPr>
        <p:spPr>
          <a:xfrm>
            <a:off x="8686660" y="4648202"/>
            <a:ext cx="284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flexible (</a:t>
            </a:r>
            <a:r>
              <a:rPr lang="de-DE" dirty="0" err="1"/>
              <a:t>Bolivian</a:t>
            </a:r>
            <a:r>
              <a:rPr lang="de-DE" dirty="0"/>
              <a:t> style)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B1DAFEB-C0B7-3A42-CE1B-6427C2D6F882}"/>
              </a:ext>
            </a:extLst>
          </p:cNvPr>
          <p:cNvSpPr/>
          <p:nvPr/>
        </p:nvSpPr>
        <p:spPr>
          <a:xfrm>
            <a:off x="4177820" y="3795701"/>
            <a:ext cx="3284575" cy="1618204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58274 h 2280119"/>
              <a:gd name="connsiteX1" fmla="*/ 920421 w 3414240"/>
              <a:gd name="connsiteY1" fmla="*/ 1218475 h 2280119"/>
              <a:gd name="connsiteX2" fmla="*/ 937995 w 3414240"/>
              <a:gd name="connsiteY2" fmla="*/ 1225791 h 2280119"/>
              <a:gd name="connsiteX3" fmla="*/ 1718043 w 3414240"/>
              <a:gd name="connsiteY3" fmla="*/ 9706 h 2280119"/>
              <a:gd name="connsiteX4" fmla="*/ 2643070 w 3414240"/>
              <a:gd name="connsiteY4" fmla="*/ 1982443 h 2280119"/>
              <a:gd name="connsiteX5" fmla="*/ 3414240 w 3414240"/>
              <a:gd name="connsiteY5" fmla="*/ 2280119 h 2280119"/>
              <a:gd name="connsiteX0" fmla="*/ 0 w 3414240"/>
              <a:gd name="connsiteY0" fmla="*/ 2258738 h 2280583"/>
              <a:gd name="connsiteX1" fmla="*/ 920421 w 3414240"/>
              <a:gd name="connsiteY1" fmla="*/ 1218939 h 2280583"/>
              <a:gd name="connsiteX2" fmla="*/ 937995 w 3414240"/>
              <a:gd name="connsiteY2" fmla="*/ 1226255 h 2280583"/>
              <a:gd name="connsiteX3" fmla="*/ 930851 w 3414240"/>
              <a:gd name="connsiteY3" fmla="*/ 1211968 h 2280583"/>
              <a:gd name="connsiteX4" fmla="*/ 1718043 w 3414240"/>
              <a:gd name="connsiteY4" fmla="*/ 10170 h 2280583"/>
              <a:gd name="connsiteX5" fmla="*/ 2643070 w 3414240"/>
              <a:gd name="connsiteY5" fmla="*/ 1982907 h 2280583"/>
              <a:gd name="connsiteX6" fmla="*/ 3414240 w 3414240"/>
              <a:gd name="connsiteY6" fmla="*/ 2280583 h 2280583"/>
              <a:gd name="connsiteX0" fmla="*/ 0 w 3414240"/>
              <a:gd name="connsiteY0" fmla="*/ 2295519 h 2317364"/>
              <a:gd name="connsiteX1" fmla="*/ 920421 w 3414240"/>
              <a:gd name="connsiteY1" fmla="*/ 1255720 h 2317364"/>
              <a:gd name="connsiteX2" fmla="*/ 937995 w 3414240"/>
              <a:gd name="connsiteY2" fmla="*/ 1263036 h 2317364"/>
              <a:gd name="connsiteX3" fmla="*/ 1216601 w 3414240"/>
              <a:gd name="connsiteY3" fmla="*/ 670105 h 2317364"/>
              <a:gd name="connsiteX4" fmla="*/ 1718043 w 3414240"/>
              <a:gd name="connsiteY4" fmla="*/ 46951 h 2317364"/>
              <a:gd name="connsiteX5" fmla="*/ 2643070 w 3414240"/>
              <a:gd name="connsiteY5" fmla="*/ 2019688 h 2317364"/>
              <a:gd name="connsiteX6" fmla="*/ 3414240 w 3414240"/>
              <a:gd name="connsiteY6" fmla="*/ 2317364 h 2317364"/>
              <a:gd name="connsiteX0" fmla="*/ 0 w 3414240"/>
              <a:gd name="connsiteY0" fmla="*/ 2271933 h 2293778"/>
              <a:gd name="connsiteX1" fmla="*/ 920421 w 3414240"/>
              <a:gd name="connsiteY1" fmla="*/ 1232134 h 2293778"/>
              <a:gd name="connsiteX2" fmla="*/ 937995 w 3414240"/>
              <a:gd name="connsiteY2" fmla="*/ 1239450 h 2293778"/>
              <a:gd name="connsiteX3" fmla="*/ 1116588 w 3414240"/>
              <a:gd name="connsiteY3" fmla="*/ 932269 h 2293778"/>
              <a:gd name="connsiteX4" fmla="*/ 1718043 w 3414240"/>
              <a:gd name="connsiteY4" fmla="*/ 23365 h 2293778"/>
              <a:gd name="connsiteX5" fmla="*/ 2643070 w 3414240"/>
              <a:gd name="connsiteY5" fmla="*/ 1996102 h 2293778"/>
              <a:gd name="connsiteX6" fmla="*/ 3414240 w 3414240"/>
              <a:gd name="connsiteY6" fmla="*/ 2293778 h 2293778"/>
              <a:gd name="connsiteX0" fmla="*/ 0 w 3414240"/>
              <a:gd name="connsiteY0" fmla="*/ 2297479 h 2319324"/>
              <a:gd name="connsiteX1" fmla="*/ 920421 w 3414240"/>
              <a:gd name="connsiteY1" fmla="*/ 1257680 h 2319324"/>
              <a:gd name="connsiteX2" fmla="*/ 937995 w 3414240"/>
              <a:gd name="connsiteY2" fmla="*/ 1264996 h 2319324"/>
              <a:gd name="connsiteX3" fmla="*/ 1116588 w 3414240"/>
              <a:gd name="connsiteY3" fmla="*/ 957815 h 2319324"/>
              <a:gd name="connsiteX4" fmla="*/ 1259464 w 3414240"/>
              <a:gd name="connsiteY4" fmla="*/ 629203 h 2319324"/>
              <a:gd name="connsiteX5" fmla="*/ 1718043 w 3414240"/>
              <a:gd name="connsiteY5" fmla="*/ 48911 h 2319324"/>
              <a:gd name="connsiteX6" fmla="*/ 2643070 w 3414240"/>
              <a:gd name="connsiteY6" fmla="*/ 2021648 h 2319324"/>
              <a:gd name="connsiteX7" fmla="*/ 3414240 w 3414240"/>
              <a:gd name="connsiteY7" fmla="*/ 2319324 h 2319324"/>
              <a:gd name="connsiteX0" fmla="*/ 0 w 3414240"/>
              <a:gd name="connsiteY0" fmla="*/ 2255397 h 2277242"/>
              <a:gd name="connsiteX1" fmla="*/ 920421 w 3414240"/>
              <a:gd name="connsiteY1" fmla="*/ 1215598 h 2277242"/>
              <a:gd name="connsiteX2" fmla="*/ 937995 w 3414240"/>
              <a:gd name="connsiteY2" fmla="*/ 1222914 h 2277242"/>
              <a:gd name="connsiteX3" fmla="*/ 1116588 w 3414240"/>
              <a:gd name="connsiteY3" fmla="*/ 915733 h 2277242"/>
              <a:gd name="connsiteX4" fmla="*/ 1445202 w 3414240"/>
              <a:gd name="connsiteY4" fmla="*/ 1315783 h 2277242"/>
              <a:gd name="connsiteX5" fmla="*/ 1718043 w 3414240"/>
              <a:gd name="connsiteY5" fmla="*/ 6829 h 2277242"/>
              <a:gd name="connsiteX6" fmla="*/ 2643070 w 3414240"/>
              <a:gd name="connsiteY6" fmla="*/ 1979566 h 2277242"/>
              <a:gd name="connsiteX7" fmla="*/ 3414240 w 3414240"/>
              <a:gd name="connsiteY7" fmla="*/ 2277242 h 2277242"/>
              <a:gd name="connsiteX0" fmla="*/ 0 w 3414240"/>
              <a:gd name="connsiteY0" fmla="*/ 1604656 h 1626501"/>
              <a:gd name="connsiteX1" fmla="*/ 920421 w 3414240"/>
              <a:gd name="connsiteY1" fmla="*/ 564857 h 1626501"/>
              <a:gd name="connsiteX2" fmla="*/ 937995 w 3414240"/>
              <a:gd name="connsiteY2" fmla="*/ 572173 h 1626501"/>
              <a:gd name="connsiteX3" fmla="*/ 1116588 w 3414240"/>
              <a:gd name="connsiteY3" fmla="*/ 264992 h 1626501"/>
              <a:gd name="connsiteX4" fmla="*/ 1445202 w 3414240"/>
              <a:gd name="connsiteY4" fmla="*/ 665042 h 1626501"/>
              <a:gd name="connsiteX5" fmla="*/ 2075230 w 3414240"/>
              <a:gd name="connsiteY5" fmla="*/ 13313 h 1626501"/>
              <a:gd name="connsiteX6" fmla="*/ 2643070 w 3414240"/>
              <a:gd name="connsiteY6" fmla="*/ 1328825 h 1626501"/>
              <a:gd name="connsiteX7" fmla="*/ 3414240 w 3414240"/>
              <a:gd name="connsiteY7" fmla="*/ 1626501 h 1626501"/>
              <a:gd name="connsiteX0" fmla="*/ 0 w 3414240"/>
              <a:gd name="connsiteY0" fmla="*/ 1602839 h 1624684"/>
              <a:gd name="connsiteX1" fmla="*/ 920421 w 3414240"/>
              <a:gd name="connsiteY1" fmla="*/ 563040 h 1624684"/>
              <a:gd name="connsiteX2" fmla="*/ 937995 w 3414240"/>
              <a:gd name="connsiteY2" fmla="*/ 570356 h 1624684"/>
              <a:gd name="connsiteX3" fmla="*/ 1116588 w 3414240"/>
              <a:gd name="connsiteY3" fmla="*/ 263175 h 1624684"/>
              <a:gd name="connsiteX4" fmla="*/ 1688089 w 3414240"/>
              <a:gd name="connsiteY4" fmla="*/ 698944 h 1624684"/>
              <a:gd name="connsiteX5" fmla="*/ 2075230 w 3414240"/>
              <a:gd name="connsiteY5" fmla="*/ 11496 h 1624684"/>
              <a:gd name="connsiteX6" fmla="*/ 2643070 w 3414240"/>
              <a:gd name="connsiteY6" fmla="*/ 1327008 h 1624684"/>
              <a:gd name="connsiteX7" fmla="*/ 3414240 w 3414240"/>
              <a:gd name="connsiteY7" fmla="*/ 1624684 h 1624684"/>
              <a:gd name="connsiteX0" fmla="*/ 0 w 3414240"/>
              <a:gd name="connsiteY0" fmla="*/ 1600050 h 1621895"/>
              <a:gd name="connsiteX1" fmla="*/ 920421 w 3414240"/>
              <a:gd name="connsiteY1" fmla="*/ 560251 h 1621895"/>
              <a:gd name="connsiteX2" fmla="*/ 937995 w 3414240"/>
              <a:gd name="connsiteY2" fmla="*/ 567567 h 1621895"/>
              <a:gd name="connsiteX3" fmla="*/ 1116588 w 3414240"/>
              <a:gd name="connsiteY3" fmla="*/ 260386 h 1621895"/>
              <a:gd name="connsiteX4" fmla="*/ 1495207 w 3414240"/>
              <a:gd name="connsiteY4" fmla="*/ 760449 h 1621895"/>
              <a:gd name="connsiteX5" fmla="*/ 2075230 w 3414240"/>
              <a:gd name="connsiteY5" fmla="*/ 8707 h 1621895"/>
              <a:gd name="connsiteX6" fmla="*/ 2643070 w 3414240"/>
              <a:gd name="connsiteY6" fmla="*/ 1324219 h 1621895"/>
              <a:gd name="connsiteX7" fmla="*/ 3414240 w 3414240"/>
              <a:gd name="connsiteY7" fmla="*/ 1621895 h 1621895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937995 w 3414240"/>
              <a:gd name="connsiteY2" fmla="*/ 563876 h 1618204"/>
              <a:gd name="connsiteX3" fmla="*/ 1116588 w 3414240"/>
              <a:gd name="connsiteY3" fmla="*/ 256695 h 1618204"/>
              <a:gd name="connsiteX4" fmla="*/ 1566645 w 3414240"/>
              <a:gd name="connsiteY4" fmla="*/ 835339 h 1618204"/>
              <a:gd name="connsiteX5" fmla="*/ 2075230 w 3414240"/>
              <a:gd name="connsiteY5" fmla="*/ 5016 h 1618204"/>
              <a:gd name="connsiteX6" fmla="*/ 2643070 w 3414240"/>
              <a:gd name="connsiteY6" fmla="*/ 1320528 h 1618204"/>
              <a:gd name="connsiteX7" fmla="*/ 3414240 w 3414240"/>
              <a:gd name="connsiteY7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4240" h="1618204">
                <a:moveTo>
                  <a:pt x="0" y="1596359"/>
                </a:moveTo>
                <a:cubicBezTo>
                  <a:pt x="376237" y="1585643"/>
                  <a:pt x="841480" y="679825"/>
                  <a:pt x="920421" y="556560"/>
                </a:cubicBezTo>
                <a:cubicBezTo>
                  <a:pt x="999362" y="433295"/>
                  <a:pt x="987453" y="395970"/>
                  <a:pt x="1116588" y="256695"/>
                </a:cubicBezTo>
                <a:cubicBezTo>
                  <a:pt x="1341616" y="200737"/>
                  <a:pt x="1430684" y="901098"/>
                  <a:pt x="1566645" y="835339"/>
                </a:cubicBezTo>
                <a:cubicBezTo>
                  <a:pt x="1766899" y="848162"/>
                  <a:pt x="1895826" y="-75849"/>
                  <a:pt x="2075230" y="5016"/>
                </a:cubicBezTo>
                <a:cubicBezTo>
                  <a:pt x="2254634" y="85881"/>
                  <a:pt x="2433421" y="896783"/>
                  <a:pt x="2643070" y="1320528"/>
                </a:cubicBezTo>
                <a:cubicBezTo>
                  <a:pt x="2935844" y="1691373"/>
                  <a:pt x="3197713" y="1567883"/>
                  <a:pt x="3414240" y="161820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BD254E9-19C2-FBCB-13E3-835FDA631990}"/>
              </a:ext>
            </a:extLst>
          </p:cNvPr>
          <p:cNvSpPr/>
          <p:nvPr/>
        </p:nvSpPr>
        <p:spPr>
          <a:xfrm>
            <a:off x="4176114" y="3386446"/>
            <a:ext cx="3956087" cy="206423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58274 h 2280119"/>
              <a:gd name="connsiteX1" fmla="*/ 920421 w 3414240"/>
              <a:gd name="connsiteY1" fmla="*/ 1218475 h 2280119"/>
              <a:gd name="connsiteX2" fmla="*/ 937995 w 3414240"/>
              <a:gd name="connsiteY2" fmla="*/ 1225791 h 2280119"/>
              <a:gd name="connsiteX3" fmla="*/ 1718043 w 3414240"/>
              <a:gd name="connsiteY3" fmla="*/ 9706 h 2280119"/>
              <a:gd name="connsiteX4" fmla="*/ 2643070 w 3414240"/>
              <a:gd name="connsiteY4" fmla="*/ 1982443 h 2280119"/>
              <a:gd name="connsiteX5" fmla="*/ 3414240 w 3414240"/>
              <a:gd name="connsiteY5" fmla="*/ 2280119 h 2280119"/>
              <a:gd name="connsiteX0" fmla="*/ 0 w 3414240"/>
              <a:gd name="connsiteY0" fmla="*/ 2258738 h 2280583"/>
              <a:gd name="connsiteX1" fmla="*/ 920421 w 3414240"/>
              <a:gd name="connsiteY1" fmla="*/ 1218939 h 2280583"/>
              <a:gd name="connsiteX2" fmla="*/ 937995 w 3414240"/>
              <a:gd name="connsiteY2" fmla="*/ 1226255 h 2280583"/>
              <a:gd name="connsiteX3" fmla="*/ 930851 w 3414240"/>
              <a:gd name="connsiteY3" fmla="*/ 1211968 h 2280583"/>
              <a:gd name="connsiteX4" fmla="*/ 1718043 w 3414240"/>
              <a:gd name="connsiteY4" fmla="*/ 10170 h 2280583"/>
              <a:gd name="connsiteX5" fmla="*/ 2643070 w 3414240"/>
              <a:gd name="connsiteY5" fmla="*/ 1982907 h 2280583"/>
              <a:gd name="connsiteX6" fmla="*/ 3414240 w 3414240"/>
              <a:gd name="connsiteY6" fmla="*/ 2280583 h 2280583"/>
              <a:gd name="connsiteX0" fmla="*/ 0 w 3414240"/>
              <a:gd name="connsiteY0" fmla="*/ 2295519 h 2317364"/>
              <a:gd name="connsiteX1" fmla="*/ 920421 w 3414240"/>
              <a:gd name="connsiteY1" fmla="*/ 1255720 h 2317364"/>
              <a:gd name="connsiteX2" fmla="*/ 937995 w 3414240"/>
              <a:gd name="connsiteY2" fmla="*/ 1263036 h 2317364"/>
              <a:gd name="connsiteX3" fmla="*/ 1216601 w 3414240"/>
              <a:gd name="connsiteY3" fmla="*/ 670105 h 2317364"/>
              <a:gd name="connsiteX4" fmla="*/ 1718043 w 3414240"/>
              <a:gd name="connsiteY4" fmla="*/ 46951 h 2317364"/>
              <a:gd name="connsiteX5" fmla="*/ 2643070 w 3414240"/>
              <a:gd name="connsiteY5" fmla="*/ 2019688 h 2317364"/>
              <a:gd name="connsiteX6" fmla="*/ 3414240 w 3414240"/>
              <a:gd name="connsiteY6" fmla="*/ 2317364 h 2317364"/>
              <a:gd name="connsiteX0" fmla="*/ 0 w 3414240"/>
              <a:gd name="connsiteY0" fmla="*/ 2271933 h 2293778"/>
              <a:gd name="connsiteX1" fmla="*/ 920421 w 3414240"/>
              <a:gd name="connsiteY1" fmla="*/ 1232134 h 2293778"/>
              <a:gd name="connsiteX2" fmla="*/ 937995 w 3414240"/>
              <a:gd name="connsiteY2" fmla="*/ 1239450 h 2293778"/>
              <a:gd name="connsiteX3" fmla="*/ 1116588 w 3414240"/>
              <a:gd name="connsiteY3" fmla="*/ 932269 h 2293778"/>
              <a:gd name="connsiteX4" fmla="*/ 1718043 w 3414240"/>
              <a:gd name="connsiteY4" fmla="*/ 23365 h 2293778"/>
              <a:gd name="connsiteX5" fmla="*/ 2643070 w 3414240"/>
              <a:gd name="connsiteY5" fmla="*/ 1996102 h 2293778"/>
              <a:gd name="connsiteX6" fmla="*/ 3414240 w 3414240"/>
              <a:gd name="connsiteY6" fmla="*/ 2293778 h 2293778"/>
              <a:gd name="connsiteX0" fmla="*/ 0 w 3414240"/>
              <a:gd name="connsiteY0" fmla="*/ 2297479 h 2319324"/>
              <a:gd name="connsiteX1" fmla="*/ 920421 w 3414240"/>
              <a:gd name="connsiteY1" fmla="*/ 1257680 h 2319324"/>
              <a:gd name="connsiteX2" fmla="*/ 937995 w 3414240"/>
              <a:gd name="connsiteY2" fmla="*/ 1264996 h 2319324"/>
              <a:gd name="connsiteX3" fmla="*/ 1116588 w 3414240"/>
              <a:gd name="connsiteY3" fmla="*/ 957815 h 2319324"/>
              <a:gd name="connsiteX4" fmla="*/ 1259464 w 3414240"/>
              <a:gd name="connsiteY4" fmla="*/ 629203 h 2319324"/>
              <a:gd name="connsiteX5" fmla="*/ 1718043 w 3414240"/>
              <a:gd name="connsiteY5" fmla="*/ 48911 h 2319324"/>
              <a:gd name="connsiteX6" fmla="*/ 2643070 w 3414240"/>
              <a:gd name="connsiteY6" fmla="*/ 2021648 h 2319324"/>
              <a:gd name="connsiteX7" fmla="*/ 3414240 w 3414240"/>
              <a:gd name="connsiteY7" fmla="*/ 2319324 h 2319324"/>
              <a:gd name="connsiteX0" fmla="*/ 0 w 3414240"/>
              <a:gd name="connsiteY0" fmla="*/ 2255397 h 2277242"/>
              <a:gd name="connsiteX1" fmla="*/ 920421 w 3414240"/>
              <a:gd name="connsiteY1" fmla="*/ 1215598 h 2277242"/>
              <a:gd name="connsiteX2" fmla="*/ 937995 w 3414240"/>
              <a:gd name="connsiteY2" fmla="*/ 1222914 h 2277242"/>
              <a:gd name="connsiteX3" fmla="*/ 1116588 w 3414240"/>
              <a:gd name="connsiteY3" fmla="*/ 915733 h 2277242"/>
              <a:gd name="connsiteX4" fmla="*/ 1445202 w 3414240"/>
              <a:gd name="connsiteY4" fmla="*/ 1315783 h 2277242"/>
              <a:gd name="connsiteX5" fmla="*/ 1718043 w 3414240"/>
              <a:gd name="connsiteY5" fmla="*/ 6829 h 2277242"/>
              <a:gd name="connsiteX6" fmla="*/ 2643070 w 3414240"/>
              <a:gd name="connsiteY6" fmla="*/ 1979566 h 2277242"/>
              <a:gd name="connsiteX7" fmla="*/ 3414240 w 3414240"/>
              <a:gd name="connsiteY7" fmla="*/ 2277242 h 2277242"/>
              <a:gd name="connsiteX0" fmla="*/ 0 w 3414240"/>
              <a:gd name="connsiteY0" fmla="*/ 1604656 h 1626501"/>
              <a:gd name="connsiteX1" fmla="*/ 920421 w 3414240"/>
              <a:gd name="connsiteY1" fmla="*/ 564857 h 1626501"/>
              <a:gd name="connsiteX2" fmla="*/ 937995 w 3414240"/>
              <a:gd name="connsiteY2" fmla="*/ 572173 h 1626501"/>
              <a:gd name="connsiteX3" fmla="*/ 1116588 w 3414240"/>
              <a:gd name="connsiteY3" fmla="*/ 264992 h 1626501"/>
              <a:gd name="connsiteX4" fmla="*/ 1445202 w 3414240"/>
              <a:gd name="connsiteY4" fmla="*/ 665042 h 1626501"/>
              <a:gd name="connsiteX5" fmla="*/ 2075230 w 3414240"/>
              <a:gd name="connsiteY5" fmla="*/ 13313 h 1626501"/>
              <a:gd name="connsiteX6" fmla="*/ 2643070 w 3414240"/>
              <a:gd name="connsiteY6" fmla="*/ 1328825 h 1626501"/>
              <a:gd name="connsiteX7" fmla="*/ 3414240 w 3414240"/>
              <a:gd name="connsiteY7" fmla="*/ 1626501 h 1626501"/>
              <a:gd name="connsiteX0" fmla="*/ 0 w 3414240"/>
              <a:gd name="connsiteY0" fmla="*/ 1602839 h 1624684"/>
              <a:gd name="connsiteX1" fmla="*/ 920421 w 3414240"/>
              <a:gd name="connsiteY1" fmla="*/ 563040 h 1624684"/>
              <a:gd name="connsiteX2" fmla="*/ 937995 w 3414240"/>
              <a:gd name="connsiteY2" fmla="*/ 570356 h 1624684"/>
              <a:gd name="connsiteX3" fmla="*/ 1116588 w 3414240"/>
              <a:gd name="connsiteY3" fmla="*/ 263175 h 1624684"/>
              <a:gd name="connsiteX4" fmla="*/ 1688089 w 3414240"/>
              <a:gd name="connsiteY4" fmla="*/ 698944 h 1624684"/>
              <a:gd name="connsiteX5" fmla="*/ 2075230 w 3414240"/>
              <a:gd name="connsiteY5" fmla="*/ 11496 h 1624684"/>
              <a:gd name="connsiteX6" fmla="*/ 2643070 w 3414240"/>
              <a:gd name="connsiteY6" fmla="*/ 1327008 h 1624684"/>
              <a:gd name="connsiteX7" fmla="*/ 3414240 w 3414240"/>
              <a:gd name="connsiteY7" fmla="*/ 1624684 h 1624684"/>
              <a:gd name="connsiteX0" fmla="*/ 0 w 3414240"/>
              <a:gd name="connsiteY0" fmla="*/ 1600050 h 1621895"/>
              <a:gd name="connsiteX1" fmla="*/ 920421 w 3414240"/>
              <a:gd name="connsiteY1" fmla="*/ 560251 h 1621895"/>
              <a:gd name="connsiteX2" fmla="*/ 937995 w 3414240"/>
              <a:gd name="connsiteY2" fmla="*/ 567567 h 1621895"/>
              <a:gd name="connsiteX3" fmla="*/ 1116588 w 3414240"/>
              <a:gd name="connsiteY3" fmla="*/ 260386 h 1621895"/>
              <a:gd name="connsiteX4" fmla="*/ 1495207 w 3414240"/>
              <a:gd name="connsiteY4" fmla="*/ 760449 h 1621895"/>
              <a:gd name="connsiteX5" fmla="*/ 2075230 w 3414240"/>
              <a:gd name="connsiteY5" fmla="*/ 8707 h 1621895"/>
              <a:gd name="connsiteX6" fmla="*/ 2643070 w 3414240"/>
              <a:gd name="connsiteY6" fmla="*/ 1324219 h 1621895"/>
              <a:gd name="connsiteX7" fmla="*/ 3414240 w 3414240"/>
              <a:gd name="connsiteY7" fmla="*/ 1621895 h 1621895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937995 w 3414240"/>
              <a:gd name="connsiteY2" fmla="*/ 563876 h 1618204"/>
              <a:gd name="connsiteX3" fmla="*/ 1116588 w 3414240"/>
              <a:gd name="connsiteY3" fmla="*/ 256695 h 1618204"/>
              <a:gd name="connsiteX4" fmla="*/ 1566645 w 3414240"/>
              <a:gd name="connsiteY4" fmla="*/ 835339 h 1618204"/>
              <a:gd name="connsiteX5" fmla="*/ 2075230 w 3414240"/>
              <a:gd name="connsiteY5" fmla="*/ 5016 h 1618204"/>
              <a:gd name="connsiteX6" fmla="*/ 2643070 w 3414240"/>
              <a:gd name="connsiteY6" fmla="*/ 1320528 h 1618204"/>
              <a:gd name="connsiteX7" fmla="*/ 3414240 w 3414240"/>
              <a:gd name="connsiteY7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2066214 h 2088059"/>
              <a:gd name="connsiteX1" fmla="*/ 920421 w 3414240"/>
              <a:gd name="connsiteY1" fmla="*/ 1026415 h 2088059"/>
              <a:gd name="connsiteX2" fmla="*/ 1116588 w 3414240"/>
              <a:gd name="connsiteY2" fmla="*/ 726550 h 2088059"/>
              <a:gd name="connsiteX3" fmla="*/ 1566645 w 3414240"/>
              <a:gd name="connsiteY3" fmla="*/ 1305194 h 2088059"/>
              <a:gd name="connsiteX4" fmla="*/ 2238597 w 3414240"/>
              <a:gd name="connsiteY4" fmla="*/ 3383 h 2088059"/>
              <a:gd name="connsiteX5" fmla="*/ 2643070 w 3414240"/>
              <a:gd name="connsiteY5" fmla="*/ 1790383 h 2088059"/>
              <a:gd name="connsiteX6" fmla="*/ 3414240 w 3414240"/>
              <a:gd name="connsiteY6" fmla="*/ 2088059 h 2088059"/>
              <a:gd name="connsiteX0" fmla="*/ 0 w 3414240"/>
              <a:gd name="connsiteY0" fmla="*/ 2064853 h 2086698"/>
              <a:gd name="connsiteX1" fmla="*/ 920421 w 3414240"/>
              <a:gd name="connsiteY1" fmla="*/ 1025054 h 2086698"/>
              <a:gd name="connsiteX2" fmla="*/ 1116588 w 3414240"/>
              <a:gd name="connsiteY2" fmla="*/ 725189 h 2086698"/>
              <a:gd name="connsiteX3" fmla="*/ 1566645 w 3414240"/>
              <a:gd name="connsiteY3" fmla="*/ 1303833 h 2086698"/>
              <a:gd name="connsiteX4" fmla="*/ 2238597 w 3414240"/>
              <a:gd name="connsiteY4" fmla="*/ 2022 h 2086698"/>
              <a:gd name="connsiteX5" fmla="*/ 2828713 w 3414240"/>
              <a:gd name="connsiteY5" fmla="*/ 1674722 h 2086698"/>
              <a:gd name="connsiteX6" fmla="*/ 3414240 w 3414240"/>
              <a:gd name="connsiteY6" fmla="*/ 2086698 h 2086698"/>
              <a:gd name="connsiteX0" fmla="*/ 0 w 3414240"/>
              <a:gd name="connsiteY0" fmla="*/ 2064426 h 2086271"/>
              <a:gd name="connsiteX1" fmla="*/ 920421 w 3414240"/>
              <a:gd name="connsiteY1" fmla="*/ 1024627 h 2086271"/>
              <a:gd name="connsiteX2" fmla="*/ 1116588 w 3414240"/>
              <a:gd name="connsiteY2" fmla="*/ 724762 h 2086271"/>
              <a:gd name="connsiteX3" fmla="*/ 1566645 w 3414240"/>
              <a:gd name="connsiteY3" fmla="*/ 1303406 h 2086271"/>
              <a:gd name="connsiteX4" fmla="*/ 2238597 w 3414240"/>
              <a:gd name="connsiteY4" fmla="*/ 1595 h 2086271"/>
              <a:gd name="connsiteX5" fmla="*/ 2902971 w 3414240"/>
              <a:gd name="connsiteY5" fmla="*/ 1631432 h 2086271"/>
              <a:gd name="connsiteX6" fmla="*/ 3414240 w 3414240"/>
              <a:gd name="connsiteY6" fmla="*/ 2086271 h 2086271"/>
              <a:gd name="connsiteX0" fmla="*/ 0 w 3874637"/>
              <a:gd name="connsiteY0" fmla="*/ 2064426 h 2064426"/>
              <a:gd name="connsiteX1" fmla="*/ 920421 w 3874637"/>
              <a:gd name="connsiteY1" fmla="*/ 1024627 h 2064426"/>
              <a:gd name="connsiteX2" fmla="*/ 1116588 w 3874637"/>
              <a:gd name="connsiteY2" fmla="*/ 724762 h 2064426"/>
              <a:gd name="connsiteX3" fmla="*/ 1566645 w 3874637"/>
              <a:gd name="connsiteY3" fmla="*/ 1303406 h 2064426"/>
              <a:gd name="connsiteX4" fmla="*/ 2238597 w 3874637"/>
              <a:gd name="connsiteY4" fmla="*/ 1595 h 2064426"/>
              <a:gd name="connsiteX5" fmla="*/ 2902971 w 3874637"/>
              <a:gd name="connsiteY5" fmla="*/ 1631432 h 2064426"/>
              <a:gd name="connsiteX6" fmla="*/ 3874637 w 3874637"/>
              <a:gd name="connsiteY6" fmla="*/ 2000546 h 2064426"/>
              <a:gd name="connsiteX0" fmla="*/ 0 w 4112261"/>
              <a:gd name="connsiteY0" fmla="*/ 2064426 h 2064426"/>
              <a:gd name="connsiteX1" fmla="*/ 920421 w 4112261"/>
              <a:gd name="connsiteY1" fmla="*/ 1024627 h 2064426"/>
              <a:gd name="connsiteX2" fmla="*/ 1116588 w 4112261"/>
              <a:gd name="connsiteY2" fmla="*/ 724762 h 2064426"/>
              <a:gd name="connsiteX3" fmla="*/ 1566645 w 4112261"/>
              <a:gd name="connsiteY3" fmla="*/ 1303406 h 2064426"/>
              <a:gd name="connsiteX4" fmla="*/ 2238597 w 4112261"/>
              <a:gd name="connsiteY4" fmla="*/ 1595 h 2064426"/>
              <a:gd name="connsiteX5" fmla="*/ 2902971 w 4112261"/>
              <a:gd name="connsiteY5" fmla="*/ 1631432 h 2064426"/>
              <a:gd name="connsiteX6" fmla="*/ 4112261 w 4112261"/>
              <a:gd name="connsiteY6" fmla="*/ 2014834 h 2064426"/>
              <a:gd name="connsiteX0" fmla="*/ 0 w 4112261"/>
              <a:gd name="connsiteY0" fmla="*/ 2064360 h 2064360"/>
              <a:gd name="connsiteX1" fmla="*/ 920421 w 4112261"/>
              <a:gd name="connsiteY1" fmla="*/ 1024561 h 2064360"/>
              <a:gd name="connsiteX2" fmla="*/ 1116588 w 4112261"/>
              <a:gd name="connsiteY2" fmla="*/ 724696 h 2064360"/>
              <a:gd name="connsiteX3" fmla="*/ 1566645 w 4112261"/>
              <a:gd name="connsiteY3" fmla="*/ 1303340 h 2064360"/>
              <a:gd name="connsiteX4" fmla="*/ 2238597 w 4112261"/>
              <a:gd name="connsiteY4" fmla="*/ 1529 h 2064360"/>
              <a:gd name="connsiteX5" fmla="*/ 2947525 w 4112261"/>
              <a:gd name="connsiteY5" fmla="*/ 1624222 h 2064360"/>
              <a:gd name="connsiteX6" fmla="*/ 4112261 w 4112261"/>
              <a:gd name="connsiteY6" fmla="*/ 2014768 h 2064360"/>
              <a:gd name="connsiteX0" fmla="*/ 0 w 4112261"/>
              <a:gd name="connsiteY0" fmla="*/ 2064231 h 2064231"/>
              <a:gd name="connsiteX1" fmla="*/ 920421 w 4112261"/>
              <a:gd name="connsiteY1" fmla="*/ 1024432 h 2064231"/>
              <a:gd name="connsiteX2" fmla="*/ 1116588 w 4112261"/>
              <a:gd name="connsiteY2" fmla="*/ 724567 h 2064231"/>
              <a:gd name="connsiteX3" fmla="*/ 1566645 w 4112261"/>
              <a:gd name="connsiteY3" fmla="*/ 1303211 h 2064231"/>
              <a:gd name="connsiteX4" fmla="*/ 2238597 w 4112261"/>
              <a:gd name="connsiteY4" fmla="*/ 1400 h 2064231"/>
              <a:gd name="connsiteX5" fmla="*/ 3021783 w 4112261"/>
              <a:gd name="connsiteY5" fmla="*/ 1609806 h 2064231"/>
              <a:gd name="connsiteX6" fmla="*/ 4112261 w 4112261"/>
              <a:gd name="connsiteY6" fmla="*/ 2014639 h 206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2261" h="2064231">
                <a:moveTo>
                  <a:pt x="0" y="2064231"/>
                </a:moveTo>
                <a:cubicBezTo>
                  <a:pt x="376237" y="2053515"/>
                  <a:pt x="841480" y="1147697"/>
                  <a:pt x="920421" y="1024432"/>
                </a:cubicBezTo>
                <a:cubicBezTo>
                  <a:pt x="999362" y="901167"/>
                  <a:pt x="987453" y="863842"/>
                  <a:pt x="1116588" y="724567"/>
                </a:cubicBezTo>
                <a:cubicBezTo>
                  <a:pt x="1341616" y="668609"/>
                  <a:pt x="1430684" y="1368970"/>
                  <a:pt x="1566645" y="1303211"/>
                </a:cubicBezTo>
                <a:cubicBezTo>
                  <a:pt x="1766899" y="1316034"/>
                  <a:pt x="1996074" y="-49699"/>
                  <a:pt x="2238597" y="1400"/>
                </a:cubicBezTo>
                <a:cubicBezTo>
                  <a:pt x="2481120" y="52499"/>
                  <a:pt x="2812134" y="1186061"/>
                  <a:pt x="3021783" y="1609806"/>
                </a:cubicBezTo>
                <a:cubicBezTo>
                  <a:pt x="3314557" y="1980651"/>
                  <a:pt x="3895734" y="1964318"/>
                  <a:pt x="4112261" y="201463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92395"/>
      </p:ext>
    </p:extLst>
  </p:cSld>
  <p:clrMapOvr>
    <a:masterClrMapping/>
  </p:clrMapOvr>
</p:sld>
</file>

<file path=ppt/theme/theme1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18166</TotalTime>
  <Words>1023</Words>
  <Application>Microsoft Macintosh PowerPoint</Application>
  <PresentationFormat>Widescreen</PresentationFormat>
  <Paragraphs>249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</vt:lpstr>
      <vt:lpstr>Garamond</vt:lpstr>
      <vt:lpstr>Times New Roman</vt:lpstr>
      <vt:lpstr>Trebuchet MS</vt:lpstr>
      <vt:lpstr>Wingdings 3</vt:lpstr>
      <vt:lpstr>1_Facette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Yann Vitasse</dc:creator>
  <cp:lastModifiedBy>Frederik Baumgarten</cp:lastModifiedBy>
  <cp:revision>123</cp:revision>
  <dcterms:created xsi:type="dcterms:W3CDTF">2018-07-04T14:59:21Z</dcterms:created>
  <dcterms:modified xsi:type="dcterms:W3CDTF">2024-08-08T16:38:04Z</dcterms:modified>
</cp:coreProperties>
</file>